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4334" r:id="rId1"/>
  </p:sldMasterIdLst>
  <p:notesMasterIdLst>
    <p:notesMasterId r:id="rId6"/>
  </p:notesMasterIdLst>
  <p:handoutMasterIdLst>
    <p:handoutMasterId r:id="rId7"/>
  </p:handoutMasterIdLst>
  <p:sldIdLst>
    <p:sldId id="394" r:id="rId2"/>
    <p:sldId id="395" r:id="rId3"/>
    <p:sldId id="396" r:id="rId4"/>
    <p:sldId id="404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6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32F"/>
    <a:srgbClr val="B1A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7" autoAdjust="0"/>
    <p:restoredTop sz="96262" autoAdjust="0"/>
  </p:normalViewPr>
  <p:slideViewPr>
    <p:cSldViewPr snapToGrid="0" showGuides="1">
      <p:cViewPr varScale="1">
        <p:scale>
          <a:sx n="71" d="100"/>
          <a:sy n="71" d="100"/>
        </p:scale>
        <p:origin x="630" y="78"/>
      </p:cViewPr>
      <p:guideLst>
        <p:guide orient="horz" pos="936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 snapToGrid="0" showGuides="1">
      <p:cViewPr varScale="1">
        <p:scale>
          <a:sx n="167" d="100"/>
          <a:sy n="167" d="100"/>
        </p:scale>
        <p:origin x="449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31263"/>
            <a:ext cx="303864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/>
            </a:lvl1pPr>
          </a:lstStyle>
          <a:p>
            <a:pPr>
              <a:defRPr/>
            </a:pPr>
            <a:fld id="{C94366FB-8E43-9549-88D4-2F703E15DB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752" y="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6426"/>
            <a:ext cx="514096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752" y="883285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/>
            </a:lvl1pPr>
          </a:lstStyle>
          <a:p>
            <a:pPr>
              <a:defRPr/>
            </a:pPr>
            <a:fld id="{2E628936-803C-8747-8808-57A0F579A2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EE0AEB9A-542D-BC47-A62F-BEB61B5E7D2A}" type="slidenum">
              <a:rPr lang="en-US" altLang="en-US"/>
              <a:pPr>
                <a:spcBef>
                  <a:spcPct val="0"/>
                </a:spcBef>
              </a:pPr>
              <a:t>0</a:t>
            </a:fld>
            <a:endParaRPr lang="en-US" altLang="en-US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876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628936-803C-8747-8808-57A0F579A248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5024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628936-803C-8747-8808-57A0F579A248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2836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628936-803C-8747-8808-57A0F579A24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646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" r="62994"/>
          <a:stretch/>
        </p:blipFill>
        <p:spPr>
          <a:xfrm>
            <a:off x="0" y="0"/>
            <a:ext cx="338328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1838" y="4162696"/>
            <a:ext cx="4909256" cy="2425747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1838" y="676276"/>
            <a:ext cx="4909256" cy="3136364"/>
          </a:xfrm>
        </p:spPr>
        <p:txBody>
          <a:bodyPr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000" y="3000131"/>
            <a:ext cx="3023281" cy="8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3383280" y="0"/>
            <a:ext cx="0" cy="68580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662362" y="3991169"/>
            <a:ext cx="4908732" cy="15223"/>
          </a:xfrm>
          <a:prstGeom prst="line">
            <a:avLst/>
          </a:prstGeom>
          <a:ln w="12700">
            <a:solidFill>
              <a:srgbClr val="B1ABA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6350000"/>
            <a:ext cx="82296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buClr>
                <a:schemeClr val="accent3"/>
              </a:buClr>
              <a:defRPr sz="2400"/>
            </a:lvl1pPr>
            <a:lvl2pPr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defRPr sz="2000"/>
            </a:lvl2pPr>
            <a:lvl3pPr>
              <a:lnSpc>
                <a:spcPct val="100000"/>
              </a:lnSpc>
              <a:spcBef>
                <a:spcPts val="800"/>
              </a:spcBef>
              <a:buClr>
                <a:schemeClr val="accent3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defRPr sz="1600"/>
            </a:lvl4pPr>
            <a:lvl5pPr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23875"/>
            <a:ext cx="8470557" cy="89376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2BF714-C433-2F44-ACFF-7F908DFE6C2A}" type="slidenum">
              <a:rPr lang="en-US" altLang="en-US" smtClean="0"/>
              <a:pPr>
                <a:defRPr/>
              </a:pPr>
              <a:t>‹#›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5327" y="6389503"/>
            <a:ext cx="1271473" cy="36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6350000"/>
            <a:ext cx="82296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5327" y="6389503"/>
            <a:ext cx="1271473" cy="36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457200" y="6350000"/>
            <a:ext cx="82296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76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5327" y="6389503"/>
            <a:ext cx="1271473" cy="36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6350000"/>
            <a:ext cx="82296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5327" y="6389503"/>
            <a:ext cx="1271473" cy="36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" y="6350000"/>
            <a:ext cx="8229600" cy="0"/>
          </a:xfrm>
          <a:prstGeom prst="line">
            <a:avLst/>
          </a:prstGeom>
          <a:ln w="127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5327" y="6389503"/>
            <a:ext cx="1271473" cy="36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286000" y="1143000"/>
            <a:ext cx="4572000" cy="457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3200"/>
            <a:ext cx="4572000" cy="1371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6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23875"/>
            <a:ext cx="82296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hangingPunct="1">
              <a:defRPr sz="1000" b="1">
                <a:solidFill>
                  <a:srgbClr val="5E6A71"/>
                </a:solidFill>
              </a:defRPr>
            </a:lvl1pPr>
          </a:lstStyle>
          <a:p>
            <a:pPr>
              <a:defRPr/>
            </a:pPr>
            <a:fld id="{8D2BF714-C433-2F44-ACFF-7F908DFE6C2A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5" r:id="rId7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ts val="1200"/>
        </a:spcBef>
        <a:spcAft>
          <a:spcPct val="0"/>
        </a:spcAft>
        <a:buClr>
          <a:schemeClr val="accent3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3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800"/>
        </a:spcBef>
        <a:spcAft>
          <a:spcPct val="0"/>
        </a:spcAft>
        <a:buClr>
          <a:schemeClr val="accent3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600"/>
        </a:spcBef>
        <a:spcAft>
          <a:spcPct val="0"/>
        </a:spcAft>
        <a:buClr>
          <a:schemeClr val="accent3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400"/>
        </a:spcBef>
        <a:spcAft>
          <a:spcPct val="0"/>
        </a:spcAft>
        <a:buClr>
          <a:schemeClr val="accent3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5181600" y="54864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charset="0"/>
              <a:buChar char="•"/>
              <a:defRPr sz="2800">
                <a:solidFill>
                  <a:schemeClr val="tx1"/>
                </a:solidFill>
                <a:latin typeface="Georgia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charset="0"/>
              <a:buChar char="▫"/>
              <a:defRPr sz="2600">
                <a:solidFill>
                  <a:schemeClr val="accent2"/>
                </a:solidFill>
                <a:latin typeface="Georgia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charset="2"/>
              <a:buChar char=""/>
              <a:defRPr sz="2400">
                <a:solidFill>
                  <a:schemeClr val="accent1"/>
                </a:solidFill>
                <a:latin typeface="Georgia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charset="2"/>
              <a:buChar char=""/>
              <a:defRPr sz="2200">
                <a:solidFill>
                  <a:schemeClr val="accent1"/>
                </a:solidFill>
                <a:latin typeface="Georgia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5105400" y="30480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charset="0"/>
              <a:buChar char="•"/>
              <a:defRPr sz="2800">
                <a:solidFill>
                  <a:schemeClr val="tx1"/>
                </a:solidFill>
                <a:latin typeface="Georgia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charset="0"/>
              <a:buChar char="▫"/>
              <a:defRPr sz="2600">
                <a:solidFill>
                  <a:schemeClr val="accent2"/>
                </a:solidFill>
                <a:latin typeface="Georgia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charset="2"/>
              <a:buChar char=""/>
              <a:defRPr sz="2400">
                <a:solidFill>
                  <a:schemeClr val="accent1"/>
                </a:solidFill>
                <a:latin typeface="Georgia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charset="2"/>
              <a:buChar char=""/>
              <a:defRPr sz="2200">
                <a:solidFill>
                  <a:schemeClr val="accent1"/>
                </a:solidFill>
                <a:latin typeface="Georgia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charset="0"/>
              <a:buChar char="▫"/>
              <a:defRPr sz="2000">
                <a:solidFill>
                  <a:srgbClr val="A04DA3"/>
                </a:solidFill>
                <a:latin typeface="Georgia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Amanda Frost</a:t>
            </a:r>
          </a:p>
          <a:p>
            <a:r>
              <a:rPr lang="en-US" altLang="en-US" sz="2800" dirty="0"/>
              <a:t>Assistant Vice President,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 anchorCtr="0"/>
          <a:lstStyle/>
          <a:p>
            <a:r>
              <a:rPr lang="en-US" altLang="en-US" dirty="0"/>
              <a:t>Research Update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662362" y="3991169"/>
            <a:ext cx="4908732" cy="15223"/>
          </a:xfrm>
          <a:prstGeom prst="line">
            <a:avLst/>
          </a:prstGeom>
          <a:ln w="12700">
            <a:solidFill>
              <a:srgbClr val="B1ABA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Underway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2696"/>
            <a:ext cx="8229600" cy="5055704"/>
          </a:xfrm>
        </p:spPr>
        <p:txBody>
          <a:bodyPr/>
          <a:lstStyle/>
          <a:p>
            <a:r>
              <a:rPr lang="en-US" dirty="0"/>
              <a:t>Independent Pharmacies in the US (PKH Consulting)</a:t>
            </a:r>
          </a:p>
          <a:p>
            <a:pPr lvl="1"/>
            <a:r>
              <a:rPr lang="en-US" dirty="0"/>
              <a:t>Trends in the number of independent and chain pharmacies</a:t>
            </a:r>
          </a:p>
          <a:p>
            <a:pPr lvl="1"/>
            <a:r>
              <a:rPr lang="en-US" dirty="0"/>
              <a:t>Social, demographic, legislative factors impacting trend</a:t>
            </a:r>
          </a:p>
          <a:p>
            <a:r>
              <a:rPr lang="en-US" dirty="0"/>
              <a:t>Managed Care Reimbursement in Pennsylvania (Menges)</a:t>
            </a:r>
          </a:p>
          <a:p>
            <a:pPr lvl="1"/>
            <a:r>
              <a:rPr lang="en-US" dirty="0"/>
              <a:t>Proposal to mandate reimbursement at NADAC + $10 </a:t>
            </a:r>
          </a:p>
          <a:p>
            <a:pPr lvl="1"/>
            <a:r>
              <a:rPr lang="en-US" dirty="0"/>
              <a:t>Repricing 2018 data to estimate financial impact of policy</a:t>
            </a:r>
          </a:p>
          <a:p>
            <a:r>
              <a:rPr lang="en-US" dirty="0"/>
              <a:t>Updates of Previous Work (</a:t>
            </a:r>
            <a:r>
              <a:rPr lang="en-US" dirty="0" err="1"/>
              <a:t>Visante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Increased Costs Associated With Proposed State Legislation Impacting PBM Tools</a:t>
            </a:r>
          </a:p>
          <a:p>
            <a:pPr lvl="1"/>
            <a:r>
              <a:rPr lang="en-US" dirty="0"/>
              <a:t>Pharmacy Benefit Managers (PBMs): Generating Savings for Plan Sponsors and Consumers</a:t>
            </a:r>
          </a:p>
          <a:p>
            <a:r>
              <a:rPr lang="en-US" dirty="0"/>
              <a:t>Value of Managed Care (Menges)</a:t>
            </a:r>
          </a:p>
        </p:txBody>
      </p:sp>
    </p:spTree>
    <p:extLst>
      <p:ext uri="{BB962C8B-B14F-4D97-AF65-F5344CB8AC3E}">
        <p14:creationId xmlns:p14="http://schemas.microsoft.com/office/powerpoint/2010/main" val="152930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Value of Managed Care (The Menges Group)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8063948" cy="4525963"/>
          </a:xfrm>
        </p:spPr>
        <p:txBody>
          <a:bodyPr/>
          <a:lstStyle/>
          <a:p>
            <a:r>
              <a:rPr lang="en-US" dirty="0"/>
              <a:t>Key Metrics:</a:t>
            </a:r>
          </a:p>
          <a:p>
            <a:pPr lvl="1"/>
            <a:r>
              <a:rPr lang="en-US" dirty="0"/>
              <a:t>Generic dispensing rate </a:t>
            </a:r>
          </a:p>
          <a:p>
            <a:pPr lvl="1"/>
            <a:r>
              <a:rPr lang="en-US" dirty="0"/>
              <a:t>Net cost per prescription</a:t>
            </a:r>
          </a:p>
          <a:p>
            <a:r>
              <a:rPr lang="en-US" dirty="0"/>
              <a:t>State-by-State Estimates of Key Metrics</a:t>
            </a:r>
          </a:p>
          <a:p>
            <a:pPr lvl="1"/>
            <a:r>
              <a:rPr lang="en-US" dirty="0"/>
              <a:t>States with the highest volume of prescriptions paid in managed care had the highest generic rates and lowest net costs</a:t>
            </a:r>
          </a:p>
          <a:p>
            <a:r>
              <a:rPr lang="en-US" dirty="0"/>
              <a:t>Carve-in vs. Carve-out: Savings From Carving-In 21.6%</a:t>
            </a:r>
          </a:p>
          <a:p>
            <a:r>
              <a:rPr lang="en-US" dirty="0"/>
              <a:t>PBMs Under Managed Care Emphasize Generics and Cheaper Generic and Brand Alternatives, Which Lead to Lower Net Costs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B567E259-62D3-467E-93E5-30630F6934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009258"/>
              </p:ext>
            </p:extLst>
          </p:nvPr>
        </p:nvGraphicFramePr>
        <p:xfrm>
          <a:off x="4871942" y="1099586"/>
          <a:ext cx="3649206" cy="16560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Overall Net Cost Per Prescription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Generic Dispense Rate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accent4"/>
                            </a:solidFill>
                          </a:ln>
                        </a:rPr>
                        <a:t>MCO</a:t>
                      </a:r>
                    </a:p>
                  </a:txBody>
                  <a:tcPr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accent4"/>
                            </a:solidFill>
                          </a:ln>
                        </a:rPr>
                        <a:t>$35.32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accent4"/>
                            </a:solidFill>
                          </a:ln>
                        </a:rPr>
                        <a:t>88.0%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accent4"/>
                            </a:solidFill>
                          </a:ln>
                        </a:rPr>
                        <a:t>FFS</a:t>
                      </a:r>
                    </a:p>
                  </a:txBody>
                  <a:tcPr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accent4"/>
                            </a:solidFill>
                          </a:ln>
                        </a:rPr>
                        <a:t>$48.46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accent4"/>
                            </a:solidFill>
                          </a:ln>
                        </a:rPr>
                        <a:t>83.9%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04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9B3207-BCD1-4E0F-A901-C390C12DF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IQVIA Dataset: </a:t>
            </a:r>
          </a:p>
          <a:p>
            <a:pPr lvl="1"/>
            <a:r>
              <a:rPr lang="en-US" dirty="0"/>
              <a:t>State-by-state estimates of number of prescription and dollars spent on prescriptions in retail pharmacies</a:t>
            </a:r>
          </a:p>
          <a:p>
            <a:pPr lvl="1"/>
            <a:r>
              <a:rPr lang="en-US" dirty="0"/>
              <a:t>Prescriptions and dollars by payer (e.g., Medicare, Medicaid)</a:t>
            </a:r>
          </a:p>
          <a:p>
            <a:r>
              <a:rPr lang="en-US" dirty="0"/>
              <a:t>Independent Pharmacy Project Continuation</a:t>
            </a:r>
          </a:p>
          <a:p>
            <a:pPr lvl="1"/>
            <a:r>
              <a:rPr lang="en-US" dirty="0"/>
              <a:t>Financial component: additional data from IQVIA</a:t>
            </a:r>
          </a:p>
          <a:p>
            <a:r>
              <a:rPr lang="en-US" dirty="0"/>
              <a:t>Clinical Programs, Adherence, and Chronic Care Management</a:t>
            </a:r>
          </a:p>
          <a:p>
            <a:r>
              <a:rPr lang="en-US" dirty="0"/>
              <a:t>Other Ideas?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EEBE66-1B27-484C-83E6-D243E0D7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Research</a:t>
            </a:r>
          </a:p>
        </p:txBody>
      </p:sp>
    </p:spTree>
    <p:extLst>
      <p:ext uri="{BB962C8B-B14F-4D97-AF65-F5344CB8AC3E}">
        <p14:creationId xmlns:p14="http://schemas.microsoft.com/office/powerpoint/2010/main" val="2331775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CRC" val="a7969b2b0100"/>
  <p:tag name="POWER3D TRANSITION" val="DemoFallingWall.p3d 1"/>
  <p:tag name="POWER3D OPTIONS" val="Fast "/>
  <p:tag name="POWER3D IMAGE0" val="Pwrtrans.tga"/>
  <p:tag name="POWER3D SOUND" val="Falling Wall"/>
</p:tagLst>
</file>

<file path=ppt/theme/theme1.xml><?xml version="1.0" encoding="utf-8"?>
<a:theme xmlns:a="http://schemas.openxmlformats.org/drawingml/2006/main" name="PCMA_071916">
  <a:themeElements>
    <a:clrScheme name="Custom 4">
      <a:dk1>
        <a:srgbClr val="000000"/>
      </a:dk1>
      <a:lt1>
        <a:srgbClr val="FFFFFF"/>
      </a:lt1>
      <a:dk2>
        <a:srgbClr val="C60C30"/>
      </a:dk2>
      <a:lt2>
        <a:srgbClr val="7C878E"/>
      </a:lt2>
      <a:accent1>
        <a:srgbClr val="003C71"/>
      </a:accent1>
      <a:accent2>
        <a:srgbClr val="0057B8"/>
      </a:accent2>
      <a:accent3>
        <a:srgbClr val="009CDE"/>
      </a:accent3>
      <a:accent4>
        <a:srgbClr val="6CC24A"/>
      </a:accent4>
      <a:accent5>
        <a:srgbClr val="EBBC4E"/>
      </a:accent5>
      <a:accent6>
        <a:srgbClr val="76232F"/>
      </a:accent6>
      <a:hlink>
        <a:srgbClr val="003C71"/>
      </a:hlink>
      <a:folHlink>
        <a:srgbClr val="003C7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rost_ResearchUpdate" id="{9943E4B4-E0D7-4F13-A5E0-A40DA11E2AD4}" vid="{B9A4B366-4D85-46B8-87C1-47BB564F2A7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Frost_ResearchUpdate</Template>
  <TotalTime>0</TotalTime>
  <Words>251</Words>
  <Application>Microsoft Office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PCMA_071916</vt:lpstr>
      <vt:lpstr>Research Update</vt:lpstr>
      <vt:lpstr>Research Underway</vt:lpstr>
      <vt:lpstr>Value of Managed Care (The Menges Group)</vt:lpstr>
      <vt:lpstr>Future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2019-10-31T14:05:52Z</dcterms:created>
  <dcterms:modified xsi:type="dcterms:W3CDTF">2019-10-31T14:06:12Z</dcterms:modified>
</cp:coreProperties>
</file>