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4334" r:id="rId1"/>
  </p:sldMasterIdLst>
  <p:notesMasterIdLst>
    <p:notesMasterId r:id="rId9"/>
  </p:notesMasterIdLst>
  <p:handoutMasterIdLst>
    <p:handoutMasterId r:id="rId10"/>
  </p:handoutMasterIdLst>
  <p:sldIdLst>
    <p:sldId id="394" r:id="rId2"/>
    <p:sldId id="430" r:id="rId3"/>
    <p:sldId id="455" r:id="rId4"/>
    <p:sldId id="453" r:id="rId5"/>
    <p:sldId id="459" r:id="rId6"/>
    <p:sldId id="456" r:id="rId7"/>
    <p:sldId id="45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6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32F"/>
    <a:srgbClr val="B1ABAE"/>
    <a:srgbClr val="009CDE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326" autoAdjust="0"/>
  </p:normalViewPr>
  <p:slideViewPr>
    <p:cSldViewPr snapToGrid="0" showGuides="1">
      <p:cViewPr varScale="1">
        <p:scale>
          <a:sx n="58" d="100"/>
          <a:sy n="58" d="100"/>
        </p:scale>
        <p:origin x="1208" y="40"/>
      </p:cViewPr>
      <p:guideLst>
        <p:guide orient="horz" pos="9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 snapToGrid="0" showGuides="1">
      <p:cViewPr varScale="1">
        <p:scale>
          <a:sx n="167" d="100"/>
          <a:sy n="167" d="100"/>
        </p:scale>
        <p:origin x="449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5" y="0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5" y="8831264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/>
            </a:lvl1pPr>
          </a:lstStyle>
          <a:p>
            <a:pPr>
              <a:defRPr/>
            </a:pPr>
            <a:fld id="{C94366FB-8E43-9549-88D4-2F703E15DB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53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7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1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53" y="8832851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/>
            </a:lvl1pPr>
          </a:lstStyle>
          <a:p>
            <a:pPr>
              <a:defRPr/>
            </a:pPr>
            <a:fld id="{2E628936-803C-8747-8808-57A0F579A2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E0AEB9A-542D-BC47-A62F-BEB61B5E7D2A}" type="slidenum">
              <a:rPr lang="en-US" altLang="en-US"/>
              <a:pPr>
                <a:spcBef>
                  <a:spcPct val="0"/>
                </a:spcBef>
              </a:pPr>
              <a:t>0</a:t>
            </a:fld>
            <a:endParaRPr lang="en-US" alt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76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r="62994"/>
          <a:stretch/>
        </p:blipFill>
        <p:spPr>
          <a:xfrm>
            <a:off x="0" y="0"/>
            <a:ext cx="338328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1838" y="4162696"/>
            <a:ext cx="4909256" cy="2425747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1838" y="676276"/>
            <a:ext cx="4909256" cy="3136364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" y="3000131"/>
            <a:ext cx="3023281" cy="8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3383280" y="0"/>
            <a:ext cx="0" cy="685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defRPr sz="2400"/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defRPr sz="1600"/>
            </a:lvl4pPr>
            <a:lvl5pPr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3875"/>
            <a:ext cx="8470557" cy="8937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</a:t>
            </a:r>
            <a:r>
              <a:rPr lang="en-US"/>
              <a:t>edit Master </a:t>
            </a:r>
            <a:r>
              <a:rPr lang="en-US" dirty="0"/>
              <a:t>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BF714-C433-2F44-ACFF-7F908DFE6C2A}" type="slidenum">
              <a:rPr lang="en-US" altLang="en-US" smtClean="0"/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286000" y="1143000"/>
            <a:ext cx="457200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3200"/>
            <a:ext cx="4572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76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3875"/>
            <a:ext cx="8229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hangingPunct="1">
              <a:defRPr sz="1000" b="1">
                <a:solidFill>
                  <a:srgbClr val="5E6A71"/>
                </a:solidFill>
              </a:defRPr>
            </a:lvl1pPr>
          </a:lstStyle>
          <a:p>
            <a:pPr>
              <a:defRPr/>
            </a:pPr>
            <a:fld id="{8D2BF714-C433-2F44-ACFF-7F908DFE6C2A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Clr>
          <a:schemeClr val="accent3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3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800"/>
        </a:spcBef>
        <a:spcAft>
          <a:spcPct val="0"/>
        </a:spcAft>
        <a:buClr>
          <a:schemeClr val="accent3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chemeClr val="accent3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563331" y="5089720"/>
            <a:ext cx="3482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charset="0"/>
              <a:buChar char="•"/>
              <a:defRPr sz="2800">
                <a:solidFill>
                  <a:schemeClr val="tx1"/>
                </a:solidFill>
                <a:latin typeface="Georgia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charset="0"/>
              <a:buChar char="▫"/>
              <a:defRPr sz="2600">
                <a:solidFill>
                  <a:schemeClr val="accent2"/>
                </a:solidFill>
                <a:latin typeface="Georgia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400">
                <a:solidFill>
                  <a:schemeClr val="accent1"/>
                </a:solidFill>
                <a:latin typeface="Georgia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200">
                <a:solidFill>
                  <a:schemeClr val="accent1"/>
                </a:solidFill>
                <a:latin typeface="Georgia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Arial" charset="0"/>
              </a:rPr>
              <a:t>October 2019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682324" y="4877622"/>
            <a:ext cx="4908732" cy="15223"/>
          </a:xfrm>
          <a:prstGeom prst="line">
            <a:avLst/>
          </a:prstGeom>
          <a:ln w="12700">
            <a:solidFill>
              <a:srgbClr val="B1AB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85D30954-E577-40C3-BB92-A14E03628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0097" y="1401567"/>
            <a:ext cx="4909256" cy="2425747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</a:rPr>
              <a:t>Federal Update</a:t>
            </a:r>
            <a:endParaRPr lang="en-US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52549"/>
            <a:ext cx="8229600" cy="106509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000" dirty="0"/>
              <a:t>Post Rebate Rule, Congress &amp; White House Want Action on Rx Costs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4B5942-E888-456C-8E0A-71DAA692E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39455"/>
            <a:ext cx="3850395" cy="286433"/>
          </a:xfrm>
        </p:spPr>
        <p:txBody>
          <a:bodyPr/>
          <a:lstStyle/>
          <a:p>
            <a:r>
              <a:rPr lang="en-US" dirty="0"/>
              <a:t>Senate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45281" y="1771499"/>
            <a:ext cx="3974180" cy="2799028"/>
          </a:xfrm>
          <a:solidFill>
            <a:schemeClr val="accent6">
              <a:lumMod val="20000"/>
              <a:lumOff val="80000"/>
            </a:schemeClr>
          </a:solidFill>
          <a:effectLst/>
        </p:spPr>
        <p:txBody>
          <a:bodyPr anchor="ctr"/>
          <a:lstStyle/>
          <a:p>
            <a:pPr>
              <a:spcBef>
                <a:spcPts val="1800"/>
              </a:spcBef>
            </a:pPr>
            <a:r>
              <a:rPr lang="en-US" dirty="0"/>
              <a:t>PCMA working HELP spread provision</a:t>
            </a:r>
          </a:p>
          <a:p>
            <a:pPr>
              <a:spcBef>
                <a:spcPts val="1800"/>
              </a:spcBef>
            </a:pPr>
            <a:r>
              <a:rPr lang="en-US" dirty="0"/>
              <a:t>Part D POS rebates and DIR changes still in play 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BD797-8D17-46E5-80F9-3D879A150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271711"/>
            <a:ext cx="4041775" cy="381061"/>
          </a:xfrm>
        </p:spPr>
        <p:txBody>
          <a:bodyPr/>
          <a:lstStyle/>
          <a:p>
            <a:r>
              <a:rPr lang="en-US" dirty="0"/>
              <a:t>House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D4AFB0-5113-4B67-8182-DD29BAD99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88110" y="1763194"/>
            <a:ext cx="4198689" cy="4067192"/>
          </a:xfrm>
          <a:solidFill>
            <a:schemeClr val="accent3">
              <a:lumMod val="20000"/>
              <a:lumOff val="80000"/>
            </a:schemeClr>
          </a:solidFill>
          <a:effectLst/>
        </p:spPr>
        <p:txBody>
          <a:bodyPr/>
          <a:lstStyle/>
          <a:p>
            <a:r>
              <a:rPr lang="en-US" dirty="0"/>
              <a:t>HR 3</a:t>
            </a:r>
          </a:p>
          <a:p>
            <a:pPr lvl="1"/>
            <a:r>
              <a:rPr lang="en-US" dirty="0"/>
              <a:t>Direct negotiation for 250 drugs, insulins; capped at 120% of international average</a:t>
            </a:r>
          </a:p>
          <a:p>
            <a:pPr lvl="1"/>
            <a:r>
              <a:rPr lang="en-US" dirty="0"/>
              <a:t>Applies to private sector too</a:t>
            </a:r>
          </a:p>
          <a:p>
            <a:pPr lvl="1"/>
            <a:r>
              <a:rPr lang="en-US" dirty="0"/>
              <a:t>Inflationary rebates</a:t>
            </a:r>
          </a:p>
          <a:p>
            <a:pPr lvl="1"/>
            <a:r>
              <a:rPr lang="en-US" dirty="0"/>
              <a:t>New MOOP at $2000; no cost sharing above that</a:t>
            </a:r>
          </a:p>
          <a:p>
            <a:pPr lvl="1"/>
            <a:r>
              <a:rPr lang="en-US" dirty="0"/>
              <a:t>Reinsurance at 50% plan, 30% pharma; 10% pharma in other phases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8CBECF-1586-49FF-BFAF-31E8D9F02826}"/>
              </a:ext>
            </a:extLst>
          </p:cNvPr>
          <p:cNvCxnSpPr/>
          <p:nvPr/>
        </p:nvCxnSpPr>
        <p:spPr>
          <a:xfrm>
            <a:off x="245281" y="1161288"/>
            <a:ext cx="50657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1BE2861-016D-4D7A-B8EB-2AAB61A721D8}"/>
              </a:ext>
            </a:extLst>
          </p:cNvPr>
          <p:cNvSpPr txBox="1"/>
          <p:nvPr/>
        </p:nvSpPr>
        <p:spPr>
          <a:xfrm>
            <a:off x="638977" y="5830386"/>
            <a:ext cx="786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Drug provisions in end-of-year bill most likely scenario</a:t>
            </a:r>
          </a:p>
        </p:txBody>
      </p:sp>
    </p:spTree>
    <p:extLst>
      <p:ext uri="{BB962C8B-B14F-4D97-AF65-F5344CB8AC3E}">
        <p14:creationId xmlns:p14="http://schemas.microsoft.com/office/powerpoint/2010/main" val="214274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30F2AB-215C-4133-B9E4-6C3F5F2B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81" y="1759711"/>
            <a:ext cx="8470557" cy="3748723"/>
          </a:xfrm>
          <a:solidFill>
            <a:schemeClr val="accent3">
              <a:lumMod val="20000"/>
              <a:lumOff val="80000"/>
            </a:schemeClr>
          </a:solidFill>
          <a:effectLst/>
        </p:spPr>
        <p:txBody>
          <a:bodyPr/>
          <a:lstStyle/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2"/>
              </a:solidFill>
            </a:endParaRPr>
          </a:p>
          <a:p>
            <a:pPr marL="457200" lvl="1" indent="0">
              <a:spcBef>
                <a:spcPts val="1600"/>
              </a:spcBef>
              <a:buNone/>
            </a:pPr>
            <a:r>
              <a:rPr lang="en-US" sz="3200" b="1" dirty="0">
                <a:solidFill>
                  <a:schemeClr val="accent2"/>
                </a:solidFill>
              </a:rPr>
              <a:t>Goal is to prevent bad spread, bad POS rebate, DIR moratorium, and direct negotiation provisions from inclusion in enacted bills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659EA3D-E7C8-485B-B51D-C6E17CDA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81" y="645223"/>
            <a:ext cx="8470557" cy="598424"/>
          </a:xfrm>
        </p:spPr>
        <p:txBody>
          <a:bodyPr/>
          <a:lstStyle/>
          <a:p>
            <a:r>
              <a:rPr lang="en-US" sz="3600" dirty="0"/>
              <a:t>Fall Strategy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1011F7-7321-4C20-AFE4-AFA1E23F8B73}"/>
              </a:ext>
            </a:extLst>
          </p:cNvPr>
          <p:cNvCxnSpPr>
            <a:cxnSpLocks/>
          </p:cNvCxnSpPr>
          <p:nvPr/>
        </p:nvCxnSpPr>
        <p:spPr>
          <a:xfrm>
            <a:off x="245281" y="1161288"/>
            <a:ext cx="50657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62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30F2AB-215C-4133-B9E4-6C3F5F2B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80" y="1382015"/>
            <a:ext cx="8470557" cy="4830762"/>
          </a:xfrm>
          <a:solidFill>
            <a:schemeClr val="accent3">
              <a:lumMod val="20000"/>
              <a:lumOff val="80000"/>
            </a:schemeClr>
          </a:solidFill>
          <a:effectLst/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Position PCMA positively and constructively, while drawing the line on private markets:  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/>
              <a:t>Support most transparency 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/>
              <a:t>Support more drug competition 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/>
              <a:t>Payers should decide how to use rebates &amp; spread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/>
              <a:t>Support value-based purchasing (with pharma and pharmacies)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/>
              <a:t>Offer enhancements to pharmacy DIR but </a:t>
            </a:r>
            <a:r>
              <a:rPr lang="en-US" i="1" dirty="0"/>
              <a:t>oppose</a:t>
            </a:r>
            <a:r>
              <a:rPr lang="en-US" dirty="0"/>
              <a:t> a ban on negative DIR</a:t>
            </a:r>
          </a:p>
          <a:p>
            <a:pPr lvl="1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i="1" dirty="0"/>
              <a:t>Oppose </a:t>
            </a:r>
            <a:r>
              <a:rPr lang="en-US" dirty="0"/>
              <a:t>government interference in private market contracting on spread, use of rebates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575981-2D9C-4381-A81B-A0C05792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80" y="346011"/>
            <a:ext cx="8470557" cy="598424"/>
          </a:xfrm>
        </p:spPr>
        <p:txBody>
          <a:bodyPr/>
          <a:lstStyle/>
          <a:p>
            <a:r>
              <a:rPr lang="en-US" sz="3000" dirty="0"/>
              <a:t>Fall Messaging</a:t>
            </a:r>
            <a:br>
              <a:rPr lang="en-US" dirty="0"/>
            </a:b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9D0F49-CCAF-4C2D-A936-88D63B94D3D3}"/>
              </a:ext>
            </a:extLst>
          </p:cNvPr>
          <p:cNvCxnSpPr/>
          <p:nvPr/>
        </p:nvCxnSpPr>
        <p:spPr>
          <a:xfrm>
            <a:off x="245280" y="904884"/>
            <a:ext cx="50657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82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7AE9E-331B-456A-A5E5-44B67FF0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79653"/>
            <a:ext cx="8257142" cy="519996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accent2"/>
                </a:solidFill>
              </a:rPr>
              <a:t>Rename spread: risk mitigation for plan sponsors</a:t>
            </a:r>
          </a:p>
          <a:p>
            <a:r>
              <a:rPr lang="en-US" dirty="0"/>
              <a:t>Spread provides predictable payment regardless of pharmacy plan enrollee selects</a:t>
            </a:r>
          </a:p>
          <a:p>
            <a:r>
              <a:rPr lang="en-US" dirty="0"/>
              <a:t>PBMs take the risk on price variation among pharmacies</a:t>
            </a:r>
          </a:p>
          <a:p>
            <a:r>
              <a:rPr lang="en-US" dirty="0"/>
              <a:t>Employers should have this option in private contracting</a:t>
            </a:r>
          </a:p>
          <a:p>
            <a:r>
              <a:rPr lang="en-US" dirty="0"/>
              <a:t>Spread is barred in Medicare; government payers can choose not to use it in Medicaid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Key:  Private payers should be able to use spread to mitigate risk.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52294C-9BFC-4515-8BE5-35CDDF14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5938"/>
            <a:ext cx="8470557" cy="893763"/>
          </a:xfrm>
        </p:spPr>
        <p:txBody>
          <a:bodyPr/>
          <a:lstStyle/>
          <a:p>
            <a:r>
              <a:rPr lang="en-US" dirty="0"/>
              <a:t>Spread Pricing </a:t>
            </a:r>
          </a:p>
        </p:txBody>
      </p:sp>
    </p:spTree>
    <p:extLst>
      <p:ext uri="{BB962C8B-B14F-4D97-AF65-F5344CB8AC3E}">
        <p14:creationId xmlns:p14="http://schemas.microsoft.com/office/powerpoint/2010/main" val="398819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7AE9E-331B-456A-A5E5-44B67FF0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79653"/>
            <a:ext cx="8257142" cy="519996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accent2"/>
                </a:solidFill>
              </a:rPr>
              <a:t>More Transparency to Patients, Prescribers &amp; Payers</a:t>
            </a:r>
          </a:p>
          <a:p>
            <a:r>
              <a:rPr lang="en-US" dirty="0"/>
              <a:t>Support real-time benefit tools (RTBT) for prescribers and patients so they know cost-sharing in real time</a:t>
            </a:r>
          </a:p>
          <a:p>
            <a:r>
              <a:rPr lang="en-US" dirty="0"/>
              <a:t>Support rebate transparency to clients w/ confidentiality for proprietary data</a:t>
            </a:r>
          </a:p>
          <a:p>
            <a:r>
              <a:rPr lang="en-US" dirty="0"/>
              <a:t>Support giving </a:t>
            </a:r>
            <a:r>
              <a:rPr lang="en-US" dirty="0" err="1"/>
              <a:t>MedPAC</a:t>
            </a:r>
            <a:r>
              <a:rPr lang="en-US" dirty="0"/>
              <a:t> and MACPAC PDE (claims) data</a:t>
            </a:r>
          </a:p>
          <a:p>
            <a:r>
              <a:rPr lang="en-US" dirty="0"/>
              <a:t>Support public reporting of aggregate, lagged rebates across all PBMs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Key:  We oppose revealing drug- or pharmacy-specific negotiated rates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52294C-9BFC-4515-8BE5-35CDDF14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5938"/>
            <a:ext cx="8470557" cy="893763"/>
          </a:xfrm>
        </p:spPr>
        <p:txBody>
          <a:bodyPr/>
          <a:lstStyle/>
          <a:p>
            <a:r>
              <a:rPr lang="en-US" dirty="0"/>
              <a:t>Transparency: New-</a:t>
            </a:r>
            <a:r>
              <a:rPr lang="en-US" dirty="0" err="1"/>
              <a:t>ish</a:t>
            </a:r>
            <a:r>
              <a:rPr lang="en-US" dirty="0"/>
              <a:t> Positioning </a:t>
            </a:r>
          </a:p>
        </p:txBody>
      </p:sp>
    </p:spTree>
    <p:extLst>
      <p:ext uri="{BB962C8B-B14F-4D97-AF65-F5344CB8AC3E}">
        <p14:creationId xmlns:p14="http://schemas.microsoft.com/office/powerpoint/2010/main" val="237080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7AE9E-331B-456A-A5E5-44B67FF0A32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accent2"/>
                </a:solidFill>
              </a:rPr>
              <a:t>Goal: get savings to patients at the pharmacy</a:t>
            </a:r>
          </a:p>
          <a:p>
            <a:r>
              <a:rPr lang="en-US" dirty="0"/>
              <a:t>Argue for more plan options in Medicare for POS rebates</a:t>
            </a:r>
          </a:p>
          <a:p>
            <a:r>
              <a:rPr lang="en-US" dirty="0"/>
              <a:t>Point out impact on beneficiary premium</a:t>
            </a:r>
          </a:p>
          <a:p>
            <a:r>
              <a:rPr lang="en-US" dirty="0"/>
              <a:t>Laud Treasury for allowing insulin and other drugs onto preventive drug lists for HSAs and high-deductible plans</a:t>
            </a:r>
          </a:p>
          <a:p>
            <a:r>
              <a:rPr lang="en-US" dirty="0"/>
              <a:t>Tout voluntary PBM efforts on POS rebates, capping insulin cost sharing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Key:  Only PBMs have the tools both to negotiate and administer price concessions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52294C-9BFC-4515-8BE5-35CDDF14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Sale Rebates</a:t>
            </a:r>
          </a:p>
        </p:txBody>
      </p:sp>
    </p:spTree>
    <p:extLst>
      <p:ext uri="{BB962C8B-B14F-4D97-AF65-F5344CB8AC3E}">
        <p14:creationId xmlns:p14="http://schemas.microsoft.com/office/powerpoint/2010/main" val="3831804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CRC" val="a7969b2b0100"/>
  <p:tag name="POWER3D TRANSITION" val="DemoFallingWall.p3d 1"/>
  <p:tag name="POWER3D OPTIONS" val="Fast "/>
  <p:tag name="POWER3D IMAGE0" val="Pwrtrans.tga"/>
  <p:tag name="POWER3D SOUND" val="Falling Wall"/>
</p:tagLst>
</file>

<file path=ppt/theme/theme1.xml><?xml version="1.0" encoding="utf-8"?>
<a:theme xmlns:a="http://schemas.openxmlformats.org/drawingml/2006/main" name="PCMA_071916">
  <a:themeElements>
    <a:clrScheme name="Custom 4">
      <a:dk1>
        <a:srgbClr val="000000"/>
      </a:dk1>
      <a:lt1>
        <a:srgbClr val="FFFFFF"/>
      </a:lt1>
      <a:dk2>
        <a:srgbClr val="C60C30"/>
      </a:dk2>
      <a:lt2>
        <a:srgbClr val="7C878E"/>
      </a:lt2>
      <a:accent1>
        <a:srgbClr val="003C71"/>
      </a:accent1>
      <a:accent2>
        <a:srgbClr val="0057B8"/>
      </a:accent2>
      <a:accent3>
        <a:srgbClr val="009CDE"/>
      </a:accent3>
      <a:accent4>
        <a:srgbClr val="6CC24A"/>
      </a:accent4>
      <a:accent5>
        <a:srgbClr val="EBBC4E"/>
      </a:accent5>
      <a:accent6>
        <a:srgbClr val="76232F"/>
      </a:accent6>
      <a:hlink>
        <a:srgbClr val="003C71"/>
      </a:hlink>
      <a:folHlink>
        <a:srgbClr val="003C7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CMA_071916" id="{B404812A-B8CD-784F-ADF4-505D8C758AA6}" vid="{8A851114-7E72-1A44-B2F2-E2EF4867819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PCMA_071916</Template>
  <TotalTime>0</TotalTime>
  <Words>396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PCMA_071916</vt:lpstr>
      <vt:lpstr>PowerPoint Presentation</vt:lpstr>
      <vt:lpstr>Post Rebate Rule, Congress &amp; White House Want Action on Rx Costs</vt:lpstr>
      <vt:lpstr>Fall Strategy   </vt:lpstr>
      <vt:lpstr>Fall Messaging </vt:lpstr>
      <vt:lpstr>Spread Pricing </vt:lpstr>
      <vt:lpstr>Transparency: New-ish Positioning </vt:lpstr>
      <vt:lpstr>Point of Sale Rebates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2016-08-29T16:35:05Z</dcterms:created>
  <dcterms:modified xsi:type="dcterms:W3CDTF">2019-10-21T22:30:02Z</dcterms:modified>
</cp:coreProperties>
</file>