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 id="2147483692" r:id="rId3"/>
  </p:sldMasterIdLst>
  <p:notesMasterIdLst>
    <p:notesMasterId r:id="rId16"/>
  </p:notesMasterIdLst>
  <p:sldIdLst>
    <p:sldId id="256" r:id="rId4"/>
    <p:sldId id="257" r:id="rId5"/>
    <p:sldId id="258" r:id="rId6"/>
    <p:sldId id="259" r:id="rId7"/>
    <p:sldId id="260" r:id="rId8"/>
    <p:sldId id="265" r:id="rId9"/>
    <p:sldId id="286" r:id="rId10"/>
    <p:sldId id="267" r:id="rId11"/>
    <p:sldId id="285" r:id="rId12"/>
    <p:sldId id="262" r:id="rId13"/>
    <p:sldId id="284"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Snyder" initials="" lastIdx="1" clrIdx="0"/>
  <p:cmAuthor id="1" name="Deloris Tinsley" initials="DT" lastIdx="8" clrIdx="1">
    <p:extLst>
      <p:ext uri="{19B8F6BF-5375-455C-9EA6-DF929625EA0E}">
        <p15:presenceInfo xmlns:p15="http://schemas.microsoft.com/office/powerpoint/2012/main" userId="S::dtinsley@pcmanet.org::2d59ae3f-1e3b-4782-aaf1-7ba255959f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CD6"/>
    <a:srgbClr val="3A7DC8"/>
    <a:srgbClr val="003C71"/>
    <a:srgbClr val="045AB9"/>
    <a:srgbClr val="05A0E1"/>
    <a:srgbClr val="4472C4"/>
    <a:srgbClr val="2F98DB"/>
    <a:srgbClr val="C8D6EE"/>
    <a:srgbClr val="20ABE2"/>
    <a:srgbClr val="57C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000" autoAdjust="0"/>
    <p:restoredTop sz="96056" autoAdjust="0"/>
  </p:normalViewPr>
  <p:slideViewPr>
    <p:cSldViewPr snapToGrid="0">
      <p:cViewPr varScale="1">
        <p:scale>
          <a:sx n="98" d="100"/>
          <a:sy n="98" d="100"/>
        </p:scale>
        <p:origin x="102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21A31-B608-4C77-B5E3-949BFBC6C9A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6890F50-B947-45EA-9934-D5306562834F}">
      <dgm:prSet phldrT="[Text]" custT="1"/>
      <dgm:spPr>
        <a:noFill/>
        <a:ln>
          <a:solidFill>
            <a:srgbClr val="C00000"/>
          </a:solidFill>
        </a:ln>
      </dgm:spPr>
      <dgm:t>
        <a:bodyPr/>
        <a:lstStyle/>
        <a:p>
          <a:r>
            <a:rPr lang="en-US" sz="2400" dirty="0">
              <a:solidFill>
                <a:schemeClr val="tx1"/>
              </a:solidFill>
              <a:latin typeface="Arial" panose="020B0604020202020204" pitchFamily="34" charset="0"/>
              <a:cs typeface="Arial" panose="020B0604020202020204" pitchFamily="34" charset="0"/>
            </a:rPr>
            <a:t>Federal Healthcare Programs</a:t>
          </a:r>
        </a:p>
      </dgm:t>
    </dgm:pt>
    <dgm:pt modelId="{27DBB944-3678-4F0C-97E6-609299A53F44}" type="parTrans" cxnId="{4BC1105F-8A8E-4151-9F5F-05522A3E70AB}">
      <dgm:prSet/>
      <dgm:spPr/>
      <dgm:t>
        <a:bodyPr/>
        <a:lstStyle/>
        <a:p>
          <a:endParaRPr lang="en-US">
            <a:solidFill>
              <a:schemeClr val="tx1"/>
            </a:solidFill>
          </a:endParaRPr>
        </a:p>
      </dgm:t>
    </dgm:pt>
    <dgm:pt modelId="{23C96796-C544-4C50-BB45-A0FF57803137}" type="sibTrans" cxnId="{4BC1105F-8A8E-4151-9F5F-05522A3E70AB}">
      <dgm:prSet/>
      <dgm:spPr/>
      <dgm:t>
        <a:bodyPr/>
        <a:lstStyle/>
        <a:p>
          <a:endParaRPr lang="en-US">
            <a:solidFill>
              <a:schemeClr val="tx1"/>
            </a:solidFill>
          </a:endParaRPr>
        </a:p>
      </dgm:t>
    </dgm:pt>
    <dgm:pt modelId="{B1A1010F-B186-449F-941C-50DFC939089E}">
      <dgm:prSet phldrT="[Text]" custT="1"/>
      <dgm:spPr>
        <a:noFill/>
        <a:ln>
          <a:solidFill>
            <a:srgbClr val="C00000"/>
          </a:solidFill>
        </a:ln>
      </dgm:spPr>
      <dgm:t>
        <a:bodyPr/>
        <a:lstStyle/>
        <a:p>
          <a:r>
            <a:rPr lang="en-US" sz="1600" dirty="0">
              <a:solidFill>
                <a:schemeClr val="tx1"/>
              </a:solidFill>
              <a:latin typeface="Arial" panose="020B0604020202020204" pitchFamily="34" charset="0"/>
              <a:cs typeface="Arial" panose="020B0604020202020204" pitchFamily="34" charset="0"/>
            </a:rPr>
            <a:t>Medicare</a:t>
          </a:r>
        </a:p>
      </dgm:t>
    </dgm:pt>
    <dgm:pt modelId="{85E9FFB1-1A93-4858-9066-ACB01B03C14B}" type="parTrans" cxnId="{D90EA165-26A4-42F7-AB1B-11995ED2015D}">
      <dgm:prSet/>
      <dgm:spPr/>
      <dgm:t>
        <a:bodyPr/>
        <a:lstStyle/>
        <a:p>
          <a:endParaRPr lang="en-US">
            <a:solidFill>
              <a:schemeClr val="tx1"/>
            </a:solidFill>
          </a:endParaRPr>
        </a:p>
      </dgm:t>
    </dgm:pt>
    <dgm:pt modelId="{908F21A6-28C3-4222-8311-808495C993EA}" type="sibTrans" cxnId="{D90EA165-26A4-42F7-AB1B-11995ED2015D}">
      <dgm:prSet/>
      <dgm:spPr/>
      <dgm:t>
        <a:bodyPr/>
        <a:lstStyle/>
        <a:p>
          <a:endParaRPr lang="en-US">
            <a:solidFill>
              <a:schemeClr val="tx1"/>
            </a:solidFill>
          </a:endParaRPr>
        </a:p>
      </dgm:t>
    </dgm:pt>
    <dgm:pt modelId="{8B280015-A022-49B0-8C21-CDFC252CECA2}">
      <dgm:prSet phldrT="[Text]" custT="1"/>
      <dgm:spPr>
        <a:noFill/>
        <a:ln>
          <a:solidFill>
            <a:srgbClr val="C00000"/>
          </a:solidFill>
        </a:ln>
      </dgm:spPr>
      <dgm:t>
        <a:bodyPr/>
        <a:lstStyle/>
        <a:p>
          <a:r>
            <a:rPr lang="en-US" sz="1600" dirty="0">
              <a:solidFill>
                <a:schemeClr val="tx1"/>
              </a:solidFill>
              <a:latin typeface="Arial" panose="020B0604020202020204" pitchFamily="34" charset="0"/>
              <a:cs typeface="Arial" panose="020B0604020202020204" pitchFamily="34" charset="0"/>
            </a:rPr>
            <a:t>Medicaid</a:t>
          </a:r>
        </a:p>
      </dgm:t>
    </dgm:pt>
    <dgm:pt modelId="{FD0ADF46-FC07-48BD-BFFD-FADABF0160EE}" type="parTrans" cxnId="{6D8FA189-C413-46DD-A1A8-94F3915090F7}">
      <dgm:prSet/>
      <dgm:spPr/>
      <dgm:t>
        <a:bodyPr/>
        <a:lstStyle/>
        <a:p>
          <a:endParaRPr lang="en-US">
            <a:solidFill>
              <a:schemeClr val="tx1"/>
            </a:solidFill>
          </a:endParaRPr>
        </a:p>
      </dgm:t>
    </dgm:pt>
    <dgm:pt modelId="{01C48C09-8467-45CD-8BE5-15FDF7605B77}" type="sibTrans" cxnId="{6D8FA189-C413-46DD-A1A8-94F3915090F7}">
      <dgm:prSet/>
      <dgm:spPr/>
      <dgm:t>
        <a:bodyPr/>
        <a:lstStyle/>
        <a:p>
          <a:endParaRPr lang="en-US">
            <a:solidFill>
              <a:schemeClr val="tx1"/>
            </a:solidFill>
          </a:endParaRPr>
        </a:p>
      </dgm:t>
    </dgm:pt>
    <dgm:pt modelId="{2FCE1D89-1FEE-4797-9343-AB2BC18A38C0}">
      <dgm:prSet phldrT="[Text]" custT="1"/>
      <dgm:spPr>
        <a:noFill/>
        <a:ln>
          <a:solidFill>
            <a:srgbClr val="4472C4"/>
          </a:solidFill>
        </a:ln>
      </dgm:spPr>
      <dgm:t>
        <a:bodyPr/>
        <a:lstStyle/>
        <a:p>
          <a:r>
            <a:rPr lang="en-US" sz="2400" dirty="0">
              <a:solidFill>
                <a:schemeClr val="tx1"/>
              </a:solidFill>
              <a:latin typeface="Arial" panose="020B0604020202020204" pitchFamily="34" charset="0"/>
              <a:cs typeface="Arial" panose="020B0604020202020204" pitchFamily="34" charset="0"/>
            </a:rPr>
            <a:t>Federal and State Employees</a:t>
          </a:r>
        </a:p>
      </dgm:t>
    </dgm:pt>
    <dgm:pt modelId="{C52D815A-DCD1-4F46-B853-B7F85BFDD5F9}" type="parTrans" cxnId="{2FA37E01-66A7-4D59-B9A3-6E93734678C5}">
      <dgm:prSet/>
      <dgm:spPr/>
      <dgm:t>
        <a:bodyPr/>
        <a:lstStyle/>
        <a:p>
          <a:endParaRPr lang="en-US">
            <a:solidFill>
              <a:schemeClr val="tx1"/>
            </a:solidFill>
          </a:endParaRPr>
        </a:p>
      </dgm:t>
    </dgm:pt>
    <dgm:pt modelId="{06CA9AE8-9BE7-4511-B03F-CF79C4B07489}" type="sibTrans" cxnId="{2FA37E01-66A7-4D59-B9A3-6E93734678C5}">
      <dgm:prSet/>
      <dgm:spPr/>
      <dgm:t>
        <a:bodyPr/>
        <a:lstStyle/>
        <a:p>
          <a:endParaRPr lang="en-US">
            <a:solidFill>
              <a:schemeClr val="tx1"/>
            </a:solidFill>
          </a:endParaRPr>
        </a:p>
      </dgm:t>
    </dgm:pt>
    <dgm:pt modelId="{4B22CD6F-CCB5-4A2D-A4A1-0CC0FD11EDB6}">
      <dgm:prSet phldrT="[Text]" custT="1"/>
      <dgm:spPr>
        <a:noFill/>
        <a:ln>
          <a:solidFill>
            <a:srgbClr val="4472C4"/>
          </a:solidFill>
        </a:ln>
      </dgm:spPr>
      <dgm:t>
        <a:bodyPr/>
        <a:lstStyle/>
        <a:p>
          <a:r>
            <a:rPr lang="en-US" sz="1600" dirty="0">
              <a:solidFill>
                <a:schemeClr val="tx1"/>
              </a:solidFill>
              <a:latin typeface="Arial" panose="020B0604020202020204" pitchFamily="34" charset="0"/>
              <a:cs typeface="Arial" panose="020B0604020202020204" pitchFamily="34" charset="0"/>
            </a:rPr>
            <a:t>FEHBP</a:t>
          </a:r>
        </a:p>
      </dgm:t>
    </dgm:pt>
    <dgm:pt modelId="{EA264C0C-8C75-446A-84F0-60EE3C6C8908}" type="parTrans" cxnId="{ECE5A668-FBB4-4534-9196-CC0A9FB00C34}">
      <dgm:prSet/>
      <dgm:spPr/>
      <dgm:t>
        <a:bodyPr/>
        <a:lstStyle/>
        <a:p>
          <a:endParaRPr lang="en-US">
            <a:solidFill>
              <a:schemeClr val="tx1"/>
            </a:solidFill>
          </a:endParaRPr>
        </a:p>
      </dgm:t>
    </dgm:pt>
    <dgm:pt modelId="{2F80A24D-BDDF-4F82-A12B-91804916F5EC}" type="sibTrans" cxnId="{ECE5A668-FBB4-4534-9196-CC0A9FB00C34}">
      <dgm:prSet/>
      <dgm:spPr/>
      <dgm:t>
        <a:bodyPr/>
        <a:lstStyle/>
        <a:p>
          <a:endParaRPr lang="en-US">
            <a:solidFill>
              <a:schemeClr val="tx1"/>
            </a:solidFill>
          </a:endParaRPr>
        </a:p>
      </dgm:t>
    </dgm:pt>
    <dgm:pt modelId="{1BDDC83E-2A89-44EF-ACF6-6D8A27045C27}">
      <dgm:prSet phldrT="[Text]" custT="1"/>
      <dgm:spPr>
        <a:noFill/>
        <a:ln>
          <a:solidFill>
            <a:srgbClr val="4472C4"/>
          </a:solidFill>
        </a:ln>
      </dgm:spPr>
      <dgm:t>
        <a:bodyPr/>
        <a:lstStyle/>
        <a:p>
          <a:r>
            <a:rPr lang="en-US" sz="1600" dirty="0">
              <a:solidFill>
                <a:schemeClr val="tx1"/>
              </a:solidFill>
              <a:latin typeface="Arial" panose="020B0604020202020204" pitchFamily="34" charset="0"/>
              <a:cs typeface="Arial" panose="020B0604020202020204" pitchFamily="34" charset="0"/>
            </a:rPr>
            <a:t>State Employee Benefits Programs</a:t>
          </a:r>
        </a:p>
      </dgm:t>
    </dgm:pt>
    <dgm:pt modelId="{56281000-B6D4-43DA-A107-91EBBC7646A5}" type="parTrans" cxnId="{918423D5-FFAE-436E-929D-1DADB7693CDE}">
      <dgm:prSet/>
      <dgm:spPr/>
      <dgm:t>
        <a:bodyPr/>
        <a:lstStyle/>
        <a:p>
          <a:endParaRPr lang="en-US">
            <a:solidFill>
              <a:schemeClr val="tx1"/>
            </a:solidFill>
          </a:endParaRPr>
        </a:p>
      </dgm:t>
    </dgm:pt>
    <dgm:pt modelId="{307AAC64-5090-4071-9CEB-F9B632B6833A}" type="sibTrans" cxnId="{918423D5-FFAE-436E-929D-1DADB7693CDE}">
      <dgm:prSet/>
      <dgm:spPr/>
      <dgm:t>
        <a:bodyPr/>
        <a:lstStyle/>
        <a:p>
          <a:endParaRPr lang="en-US">
            <a:solidFill>
              <a:schemeClr val="tx1"/>
            </a:solidFill>
          </a:endParaRPr>
        </a:p>
      </dgm:t>
    </dgm:pt>
    <dgm:pt modelId="{D73536C1-2B2E-45FC-8F5F-69B03E637E34}">
      <dgm:prSet phldrT="[Text]" custT="1"/>
      <dgm:spPr>
        <a:noFill/>
        <a:ln>
          <a:solidFill>
            <a:srgbClr val="2F98DB"/>
          </a:solidFill>
        </a:ln>
      </dgm:spPr>
      <dgm:t>
        <a:bodyPr/>
        <a:lstStyle/>
        <a:p>
          <a:r>
            <a:rPr lang="en-US" sz="2400" dirty="0">
              <a:solidFill>
                <a:schemeClr val="tx1"/>
              </a:solidFill>
              <a:latin typeface="Arial" panose="020B0604020202020204" pitchFamily="34" charset="0"/>
              <a:cs typeface="Arial" panose="020B0604020202020204" pitchFamily="34" charset="0"/>
            </a:rPr>
            <a:t>Commercial Insurance</a:t>
          </a:r>
        </a:p>
      </dgm:t>
    </dgm:pt>
    <dgm:pt modelId="{D07A3B9F-F98C-4987-A1A9-F6EEA1F93A23}" type="parTrans" cxnId="{07BDA057-F006-4D41-B52C-92780D23A773}">
      <dgm:prSet/>
      <dgm:spPr/>
      <dgm:t>
        <a:bodyPr/>
        <a:lstStyle/>
        <a:p>
          <a:endParaRPr lang="en-US">
            <a:solidFill>
              <a:schemeClr val="tx1"/>
            </a:solidFill>
          </a:endParaRPr>
        </a:p>
      </dgm:t>
    </dgm:pt>
    <dgm:pt modelId="{375CBBFE-2E38-48D3-808D-33A901615CE3}" type="sibTrans" cxnId="{07BDA057-F006-4D41-B52C-92780D23A773}">
      <dgm:prSet/>
      <dgm:spPr/>
      <dgm:t>
        <a:bodyPr/>
        <a:lstStyle/>
        <a:p>
          <a:endParaRPr lang="en-US">
            <a:solidFill>
              <a:schemeClr val="tx1"/>
            </a:solidFill>
          </a:endParaRPr>
        </a:p>
      </dgm:t>
    </dgm:pt>
    <dgm:pt modelId="{C75CC92A-41AF-406B-82DA-89416BA313F4}">
      <dgm:prSet phldrT="[Text]" custT="1"/>
      <dgm:spPr>
        <a:noFill/>
        <a:ln>
          <a:solidFill>
            <a:srgbClr val="2F98DB"/>
          </a:solidFill>
        </a:ln>
      </dgm:spPr>
      <dgm:t>
        <a:bodyPr/>
        <a:lstStyle/>
        <a:p>
          <a:r>
            <a:rPr lang="en-US" sz="1600" dirty="0">
              <a:solidFill>
                <a:schemeClr val="tx1"/>
              </a:solidFill>
              <a:latin typeface="Arial" panose="020B0604020202020204" pitchFamily="34" charset="0"/>
              <a:cs typeface="Arial" panose="020B0604020202020204" pitchFamily="34" charset="0"/>
            </a:rPr>
            <a:t>ERISA</a:t>
          </a:r>
        </a:p>
      </dgm:t>
    </dgm:pt>
    <dgm:pt modelId="{5D6B6398-678B-4596-9E07-6C1DE35D59E2}" type="parTrans" cxnId="{46FA1FE3-CD95-4F14-9B47-AB96CC60A149}">
      <dgm:prSet/>
      <dgm:spPr/>
      <dgm:t>
        <a:bodyPr/>
        <a:lstStyle/>
        <a:p>
          <a:endParaRPr lang="en-US">
            <a:solidFill>
              <a:schemeClr val="tx1"/>
            </a:solidFill>
          </a:endParaRPr>
        </a:p>
      </dgm:t>
    </dgm:pt>
    <dgm:pt modelId="{CFDD7FAD-2B22-461F-A268-7685E3BC2C3C}" type="sibTrans" cxnId="{46FA1FE3-CD95-4F14-9B47-AB96CC60A149}">
      <dgm:prSet/>
      <dgm:spPr/>
      <dgm:t>
        <a:bodyPr/>
        <a:lstStyle/>
        <a:p>
          <a:endParaRPr lang="en-US">
            <a:solidFill>
              <a:schemeClr val="tx1"/>
            </a:solidFill>
          </a:endParaRPr>
        </a:p>
      </dgm:t>
    </dgm:pt>
    <dgm:pt modelId="{7A3FD404-13AD-40F5-8133-141F83E62812}">
      <dgm:prSet phldrT="[Text]" custT="1"/>
      <dgm:spPr>
        <a:noFill/>
        <a:ln>
          <a:solidFill>
            <a:srgbClr val="2F98DB"/>
          </a:solidFill>
        </a:ln>
      </dgm:spPr>
      <dgm:t>
        <a:bodyPr/>
        <a:lstStyle/>
        <a:p>
          <a:r>
            <a:rPr lang="en-US" sz="1600" dirty="0">
              <a:solidFill>
                <a:schemeClr val="tx1"/>
              </a:solidFill>
              <a:latin typeface="Arial" panose="020B0604020202020204" pitchFamily="34" charset="0"/>
              <a:cs typeface="Arial" panose="020B0604020202020204" pitchFamily="34" charset="0"/>
            </a:rPr>
            <a:t>ACA Regulated</a:t>
          </a:r>
        </a:p>
      </dgm:t>
    </dgm:pt>
    <dgm:pt modelId="{F22A7B61-5FF8-45B7-A532-5FEC4B7D73FB}" type="parTrans" cxnId="{F8C13148-A74B-44E1-B8CF-FC74F7F1F302}">
      <dgm:prSet/>
      <dgm:spPr/>
      <dgm:t>
        <a:bodyPr/>
        <a:lstStyle/>
        <a:p>
          <a:endParaRPr lang="en-US">
            <a:solidFill>
              <a:schemeClr val="tx1"/>
            </a:solidFill>
          </a:endParaRPr>
        </a:p>
      </dgm:t>
    </dgm:pt>
    <dgm:pt modelId="{F35B3457-0125-4FEE-8271-8D4611F4AB96}" type="sibTrans" cxnId="{F8C13148-A74B-44E1-B8CF-FC74F7F1F302}">
      <dgm:prSet/>
      <dgm:spPr/>
      <dgm:t>
        <a:bodyPr/>
        <a:lstStyle/>
        <a:p>
          <a:endParaRPr lang="en-US">
            <a:solidFill>
              <a:schemeClr val="tx1"/>
            </a:solidFill>
          </a:endParaRPr>
        </a:p>
      </dgm:t>
    </dgm:pt>
    <dgm:pt modelId="{414A4159-0F80-45D5-AFD1-7CAE60E0715F}">
      <dgm:prSet phldrT="[Text]" custT="1"/>
      <dgm:spPr>
        <a:noFill/>
        <a:ln>
          <a:solidFill>
            <a:srgbClr val="2F98DB"/>
          </a:solidFill>
        </a:ln>
      </dgm:spPr>
      <dgm:t>
        <a:bodyPr/>
        <a:lstStyle/>
        <a:p>
          <a:r>
            <a:rPr lang="en-US" sz="1600" dirty="0">
              <a:solidFill>
                <a:schemeClr val="tx1"/>
              </a:solidFill>
              <a:latin typeface="Arial" panose="020B0604020202020204" pitchFamily="34" charset="0"/>
              <a:cs typeface="Arial" panose="020B0604020202020204" pitchFamily="34" charset="0"/>
            </a:rPr>
            <a:t>Non-ACA Regulated</a:t>
          </a:r>
        </a:p>
      </dgm:t>
    </dgm:pt>
    <dgm:pt modelId="{E3AB19DE-9822-454E-BB7A-D96B40A6315C}" type="parTrans" cxnId="{26A56D2C-4CE7-46C1-AB83-34C1514978A4}">
      <dgm:prSet/>
      <dgm:spPr/>
      <dgm:t>
        <a:bodyPr/>
        <a:lstStyle/>
        <a:p>
          <a:endParaRPr lang="en-US">
            <a:solidFill>
              <a:schemeClr val="tx1"/>
            </a:solidFill>
          </a:endParaRPr>
        </a:p>
      </dgm:t>
    </dgm:pt>
    <dgm:pt modelId="{2BEA69E3-07CB-4F6C-AE40-7F139067D27C}" type="sibTrans" cxnId="{26A56D2C-4CE7-46C1-AB83-34C1514978A4}">
      <dgm:prSet/>
      <dgm:spPr/>
      <dgm:t>
        <a:bodyPr/>
        <a:lstStyle/>
        <a:p>
          <a:endParaRPr lang="en-US">
            <a:solidFill>
              <a:schemeClr val="tx1"/>
            </a:solidFill>
          </a:endParaRPr>
        </a:p>
      </dgm:t>
    </dgm:pt>
    <dgm:pt modelId="{CC72BC3E-DD12-41AC-AE56-018DC7DFA10C}" type="pres">
      <dgm:prSet presAssocID="{45C21A31-B608-4C77-B5E3-949BFBC6C9A2}" presName="Name0" presStyleCnt="0">
        <dgm:presLayoutVars>
          <dgm:dir/>
          <dgm:resizeHandles val="exact"/>
        </dgm:presLayoutVars>
      </dgm:prSet>
      <dgm:spPr/>
    </dgm:pt>
    <dgm:pt modelId="{A05B8C48-5D56-4618-A27F-2EB699F78FA7}" type="pres">
      <dgm:prSet presAssocID="{16890F50-B947-45EA-9934-D5306562834F}" presName="node" presStyleLbl="node1" presStyleIdx="0" presStyleCnt="3" custLinFactX="-17569" custLinFactNeighborX="-100000" custLinFactNeighborY="-3913">
        <dgm:presLayoutVars>
          <dgm:bulletEnabled val="1"/>
        </dgm:presLayoutVars>
      </dgm:prSet>
      <dgm:spPr/>
    </dgm:pt>
    <dgm:pt modelId="{D403F9A6-85EC-490F-8C21-D55DA9B972AD}" type="pres">
      <dgm:prSet presAssocID="{23C96796-C544-4C50-BB45-A0FF57803137}" presName="sibTrans" presStyleCnt="0"/>
      <dgm:spPr/>
    </dgm:pt>
    <dgm:pt modelId="{E4FA25E0-5329-4EBA-86EF-EDE3FE5974A7}" type="pres">
      <dgm:prSet presAssocID="{2FCE1D89-1FEE-4797-9343-AB2BC18A38C0}" presName="node" presStyleLbl="node1" presStyleIdx="1" presStyleCnt="3">
        <dgm:presLayoutVars>
          <dgm:bulletEnabled val="1"/>
        </dgm:presLayoutVars>
      </dgm:prSet>
      <dgm:spPr/>
    </dgm:pt>
    <dgm:pt modelId="{ECEDE9DC-C286-41DB-914D-797A391892CB}" type="pres">
      <dgm:prSet presAssocID="{06CA9AE8-9BE7-4511-B03F-CF79C4B07489}" presName="sibTrans" presStyleCnt="0"/>
      <dgm:spPr/>
    </dgm:pt>
    <dgm:pt modelId="{135CCDA4-442E-41FC-A652-1EC4EB6965CF}" type="pres">
      <dgm:prSet presAssocID="{D73536C1-2B2E-45FC-8F5F-69B03E637E34}" presName="node" presStyleLbl="node1" presStyleIdx="2" presStyleCnt="3">
        <dgm:presLayoutVars>
          <dgm:bulletEnabled val="1"/>
        </dgm:presLayoutVars>
      </dgm:prSet>
      <dgm:spPr/>
    </dgm:pt>
  </dgm:ptLst>
  <dgm:cxnLst>
    <dgm:cxn modelId="{2FA37E01-66A7-4D59-B9A3-6E93734678C5}" srcId="{45C21A31-B608-4C77-B5E3-949BFBC6C9A2}" destId="{2FCE1D89-1FEE-4797-9343-AB2BC18A38C0}" srcOrd="1" destOrd="0" parTransId="{C52D815A-DCD1-4F46-B853-B7F85BFDD5F9}" sibTransId="{06CA9AE8-9BE7-4511-B03F-CF79C4B07489}"/>
    <dgm:cxn modelId="{E6CE2A17-F250-41CD-A21F-62C6A81AF069}" type="presOf" srcId="{7A3FD404-13AD-40F5-8133-141F83E62812}" destId="{135CCDA4-442E-41FC-A652-1EC4EB6965CF}" srcOrd="0" destOrd="2" presId="urn:microsoft.com/office/officeart/2005/8/layout/hList6"/>
    <dgm:cxn modelId="{26A56D2C-4CE7-46C1-AB83-34C1514978A4}" srcId="{D73536C1-2B2E-45FC-8F5F-69B03E637E34}" destId="{414A4159-0F80-45D5-AFD1-7CAE60E0715F}" srcOrd="2" destOrd="0" parTransId="{E3AB19DE-9822-454E-BB7A-D96B40A6315C}" sibTransId="{2BEA69E3-07CB-4F6C-AE40-7F139067D27C}"/>
    <dgm:cxn modelId="{CF1BB32E-CC7D-4854-B993-62856A969725}" type="presOf" srcId="{4B22CD6F-CCB5-4A2D-A4A1-0CC0FD11EDB6}" destId="{E4FA25E0-5329-4EBA-86EF-EDE3FE5974A7}" srcOrd="0" destOrd="1" presId="urn:microsoft.com/office/officeart/2005/8/layout/hList6"/>
    <dgm:cxn modelId="{2E2D5736-12B1-478C-8E85-15E80A72838C}" type="presOf" srcId="{D73536C1-2B2E-45FC-8F5F-69B03E637E34}" destId="{135CCDA4-442E-41FC-A652-1EC4EB6965CF}" srcOrd="0" destOrd="0" presId="urn:microsoft.com/office/officeart/2005/8/layout/hList6"/>
    <dgm:cxn modelId="{4BC1105F-8A8E-4151-9F5F-05522A3E70AB}" srcId="{45C21A31-B608-4C77-B5E3-949BFBC6C9A2}" destId="{16890F50-B947-45EA-9934-D5306562834F}" srcOrd="0" destOrd="0" parTransId="{27DBB944-3678-4F0C-97E6-609299A53F44}" sibTransId="{23C96796-C544-4C50-BB45-A0FF57803137}"/>
    <dgm:cxn modelId="{D90EA165-26A4-42F7-AB1B-11995ED2015D}" srcId="{16890F50-B947-45EA-9934-D5306562834F}" destId="{B1A1010F-B186-449F-941C-50DFC939089E}" srcOrd="0" destOrd="0" parTransId="{85E9FFB1-1A93-4858-9066-ACB01B03C14B}" sibTransId="{908F21A6-28C3-4222-8311-808495C993EA}"/>
    <dgm:cxn modelId="{B15A1848-746D-4517-8F02-BC11A878D489}" type="presOf" srcId="{414A4159-0F80-45D5-AFD1-7CAE60E0715F}" destId="{135CCDA4-442E-41FC-A652-1EC4EB6965CF}" srcOrd="0" destOrd="3" presId="urn:microsoft.com/office/officeart/2005/8/layout/hList6"/>
    <dgm:cxn modelId="{F8C13148-A74B-44E1-B8CF-FC74F7F1F302}" srcId="{D73536C1-2B2E-45FC-8F5F-69B03E637E34}" destId="{7A3FD404-13AD-40F5-8133-141F83E62812}" srcOrd="1" destOrd="0" parTransId="{F22A7B61-5FF8-45B7-A532-5FEC4B7D73FB}" sibTransId="{F35B3457-0125-4FEE-8271-8D4611F4AB96}"/>
    <dgm:cxn modelId="{ECE5A668-FBB4-4534-9196-CC0A9FB00C34}" srcId="{2FCE1D89-1FEE-4797-9343-AB2BC18A38C0}" destId="{4B22CD6F-CCB5-4A2D-A4A1-0CC0FD11EDB6}" srcOrd="0" destOrd="0" parTransId="{EA264C0C-8C75-446A-84F0-60EE3C6C8908}" sibTransId="{2F80A24D-BDDF-4F82-A12B-91804916F5EC}"/>
    <dgm:cxn modelId="{FFD20549-279D-4FCC-B477-B124E1A7E8C9}" type="presOf" srcId="{B1A1010F-B186-449F-941C-50DFC939089E}" destId="{A05B8C48-5D56-4618-A27F-2EB699F78FA7}" srcOrd="0" destOrd="1" presId="urn:microsoft.com/office/officeart/2005/8/layout/hList6"/>
    <dgm:cxn modelId="{2567A454-1231-4E55-B584-CA76058A3059}" type="presOf" srcId="{45C21A31-B608-4C77-B5E3-949BFBC6C9A2}" destId="{CC72BC3E-DD12-41AC-AE56-018DC7DFA10C}" srcOrd="0" destOrd="0" presId="urn:microsoft.com/office/officeart/2005/8/layout/hList6"/>
    <dgm:cxn modelId="{07BDA057-F006-4D41-B52C-92780D23A773}" srcId="{45C21A31-B608-4C77-B5E3-949BFBC6C9A2}" destId="{D73536C1-2B2E-45FC-8F5F-69B03E637E34}" srcOrd="2" destOrd="0" parTransId="{D07A3B9F-F98C-4987-A1A9-F6EEA1F93A23}" sibTransId="{375CBBFE-2E38-48D3-808D-33A901615CE3}"/>
    <dgm:cxn modelId="{7D2AF157-2F51-4409-8563-C2052D390EB3}" type="presOf" srcId="{2FCE1D89-1FEE-4797-9343-AB2BC18A38C0}" destId="{E4FA25E0-5329-4EBA-86EF-EDE3FE5974A7}" srcOrd="0" destOrd="0" presId="urn:microsoft.com/office/officeart/2005/8/layout/hList6"/>
    <dgm:cxn modelId="{78052D80-C312-4901-8832-28CADDD557DD}" type="presOf" srcId="{1BDDC83E-2A89-44EF-ACF6-6D8A27045C27}" destId="{E4FA25E0-5329-4EBA-86EF-EDE3FE5974A7}" srcOrd="0" destOrd="2" presId="urn:microsoft.com/office/officeart/2005/8/layout/hList6"/>
    <dgm:cxn modelId="{6D8FA189-C413-46DD-A1A8-94F3915090F7}" srcId="{16890F50-B947-45EA-9934-D5306562834F}" destId="{8B280015-A022-49B0-8C21-CDFC252CECA2}" srcOrd="1" destOrd="0" parTransId="{FD0ADF46-FC07-48BD-BFFD-FADABF0160EE}" sibTransId="{01C48C09-8467-45CD-8BE5-15FDF7605B77}"/>
    <dgm:cxn modelId="{814EB18A-F254-4B1B-9D8C-A3DE49A7AE5A}" type="presOf" srcId="{8B280015-A022-49B0-8C21-CDFC252CECA2}" destId="{A05B8C48-5D56-4618-A27F-2EB699F78FA7}" srcOrd="0" destOrd="2" presId="urn:microsoft.com/office/officeart/2005/8/layout/hList6"/>
    <dgm:cxn modelId="{075DA59B-66C1-4FB7-9B67-2AB1BC34CCBA}" type="presOf" srcId="{16890F50-B947-45EA-9934-D5306562834F}" destId="{A05B8C48-5D56-4618-A27F-2EB699F78FA7}" srcOrd="0" destOrd="0" presId="urn:microsoft.com/office/officeart/2005/8/layout/hList6"/>
    <dgm:cxn modelId="{72DD28CD-EB7A-4A35-8844-526786940B95}" type="presOf" srcId="{C75CC92A-41AF-406B-82DA-89416BA313F4}" destId="{135CCDA4-442E-41FC-A652-1EC4EB6965CF}" srcOrd="0" destOrd="1" presId="urn:microsoft.com/office/officeart/2005/8/layout/hList6"/>
    <dgm:cxn modelId="{918423D5-FFAE-436E-929D-1DADB7693CDE}" srcId="{2FCE1D89-1FEE-4797-9343-AB2BC18A38C0}" destId="{1BDDC83E-2A89-44EF-ACF6-6D8A27045C27}" srcOrd="1" destOrd="0" parTransId="{56281000-B6D4-43DA-A107-91EBBC7646A5}" sibTransId="{307AAC64-5090-4071-9CEB-F9B632B6833A}"/>
    <dgm:cxn modelId="{46FA1FE3-CD95-4F14-9B47-AB96CC60A149}" srcId="{D73536C1-2B2E-45FC-8F5F-69B03E637E34}" destId="{C75CC92A-41AF-406B-82DA-89416BA313F4}" srcOrd="0" destOrd="0" parTransId="{5D6B6398-678B-4596-9E07-6C1DE35D59E2}" sibTransId="{CFDD7FAD-2B22-461F-A268-7685E3BC2C3C}"/>
    <dgm:cxn modelId="{F9D59D77-F70F-479D-9490-83DD12822548}" type="presParOf" srcId="{CC72BC3E-DD12-41AC-AE56-018DC7DFA10C}" destId="{A05B8C48-5D56-4618-A27F-2EB699F78FA7}" srcOrd="0" destOrd="0" presId="urn:microsoft.com/office/officeart/2005/8/layout/hList6"/>
    <dgm:cxn modelId="{05E42159-6131-49D8-912F-D6AE9AA64F94}" type="presParOf" srcId="{CC72BC3E-DD12-41AC-AE56-018DC7DFA10C}" destId="{D403F9A6-85EC-490F-8C21-D55DA9B972AD}" srcOrd="1" destOrd="0" presId="urn:microsoft.com/office/officeart/2005/8/layout/hList6"/>
    <dgm:cxn modelId="{EAD25A27-54E4-4568-8C28-A3FC38CA9FC6}" type="presParOf" srcId="{CC72BC3E-DD12-41AC-AE56-018DC7DFA10C}" destId="{E4FA25E0-5329-4EBA-86EF-EDE3FE5974A7}" srcOrd="2" destOrd="0" presId="urn:microsoft.com/office/officeart/2005/8/layout/hList6"/>
    <dgm:cxn modelId="{A1525A36-075B-416D-8ED5-A4939F7B4FB3}" type="presParOf" srcId="{CC72BC3E-DD12-41AC-AE56-018DC7DFA10C}" destId="{ECEDE9DC-C286-41DB-914D-797A391892CB}" srcOrd="3" destOrd="0" presId="urn:microsoft.com/office/officeart/2005/8/layout/hList6"/>
    <dgm:cxn modelId="{813AD63A-50E8-42DE-99B4-F1890E796E3A}" type="presParOf" srcId="{CC72BC3E-DD12-41AC-AE56-018DC7DFA10C}" destId="{135CCDA4-442E-41FC-A652-1EC4EB6965CF}"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B8C48-5D56-4618-A27F-2EB699F78FA7}">
      <dsp:nvSpPr>
        <dsp:cNvPr id="0" name=""/>
        <dsp:cNvSpPr/>
      </dsp:nvSpPr>
      <dsp:spPr>
        <a:xfrm rot="16200000">
          <a:off x="-381181" y="381181"/>
          <a:ext cx="2892729" cy="2130366"/>
        </a:xfrm>
        <a:prstGeom prst="flowChartManualOperation">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Federal Healthcare Programs</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Medicare</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Medicaid</a:t>
          </a:r>
        </a:p>
      </dsp:txBody>
      <dsp:txXfrm rot="5400000">
        <a:off x="1" y="578545"/>
        <a:ext cx="2130366" cy="1735637"/>
      </dsp:txXfrm>
    </dsp:sp>
    <dsp:sp modelId="{E4FA25E0-5329-4EBA-86EF-EDE3FE5974A7}">
      <dsp:nvSpPr>
        <dsp:cNvPr id="0" name=""/>
        <dsp:cNvSpPr/>
      </dsp:nvSpPr>
      <dsp:spPr>
        <a:xfrm rot="16200000">
          <a:off x="1909781" y="381181"/>
          <a:ext cx="2892729" cy="2130366"/>
        </a:xfrm>
        <a:prstGeom prst="flowChartManualOperation">
          <a:avLst/>
        </a:prstGeom>
        <a:no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Federal and State Employees</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FEHBP</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State Employee Benefits Programs</a:t>
          </a:r>
        </a:p>
      </dsp:txBody>
      <dsp:txXfrm rot="5400000">
        <a:off x="2290963" y="578545"/>
        <a:ext cx="2130366" cy="1735637"/>
      </dsp:txXfrm>
    </dsp:sp>
    <dsp:sp modelId="{135CCDA4-442E-41FC-A652-1EC4EB6965CF}">
      <dsp:nvSpPr>
        <dsp:cNvPr id="0" name=""/>
        <dsp:cNvSpPr/>
      </dsp:nvSpPr>
      <dsp:spPr>
        <a:xfrm rot="16200000">
          <a:off x="4199925" y="381181"/>
          <a:ext cx="2892729" cy="2130366"/>
        </a:xfrm>
        <a:prstGeom prst="flowChartManualOperation">
          <a:avLst/>
        </a:prstGeom>
        <a:noFill/>
        <a:ln w="12700" cap="flat" cmpd="sng" algn="ctr">
          <a:solidFill>
            <a:srgbClr val="2F98D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Commercial Insurance</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ERISA</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ACA Regulated</a:t>
          </a:r>
        </a:p>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Non-ACA Regulated</a:t>
          </a:r>
        </a:p>
      </dsp:txBody>
      <dsp:txXfrm rot="5400000">
        <a:off x="4581107" y="578545"/>
        <a:ext cx="2130366" cy="173563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0DCD2-0D53-4821-8F0F-F177790E2397}" type="datetimeFigureOut">
              <a:rPr lang="en-US" smtClean="0"/>
              <a:t>2/12/2021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43038-7169-4680-BFDB-D11EF39F1772}" type="slidenum">
              <a:rPr lang="en-US" smtClean="0"/>
              <a:t>‹#›</a:t>
            </a:fld>
            <a:endParaRPr lang="en-US"/>
          </a:p>
        </p:txBody>
      </p:sp>
    </p:spTree>
    <p:extLst>
      <p:ext uri="{BB962C8B-B14F-4D97-AF65-F5344CB8AC3E}">
        <p14:creationId xmlns:p14="http://schemas.microsoft.com/office/powerpoint/2010/main" val="49155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43038-7169-4680-BFDB-D11EF39F1772}" type="slidenum">
              <a:rPr lang="en-US" smtClean="0"/>
              <a:t>1</a:t>
            </a:fld>
            <a:endParaRPr lang="en-US"/>
          </a:p>
        </p:txBody>
      </p:sp>
    </p:spTree>
    <p:extLst>
      <p:ext uri="{BB962C8B-B14F-4D97-AF65-F5344CB8AC3E}">
        <p14:creationId xmlns:p14="http://schemas.microsoft.com/office/powerpoint/2010/main" val="155965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43038-7169-4680-BFDB-D11EF39F1772}" type="slidenum">
              <a:rPr lang="en-US" smtClean="0"/>
              <a:t>8</a:t>
            </a:fld>
            <a:endParaRPr lang="en-US"/>
          </a:p>
        </p:txBody>
      </p:sp>
    </p:spTree>
    <p:extLst>
      <p:ext uri="{BB962C8B-B14F-4D97-AF65-F5344CB8AC3E}">
        <p14:creationId xmlns:p14="http://schemas.microsoft.com/office/powerpoint/2010/main" val="356973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43038-7169-4680-BFDB-D11EF39F1772}" type="slidenum">
              <a:rPr lang="en-US" smtClean="0"/>
              <a:t>9</a:t>
            </a:fld>
            <a:endParaRPr lang="en-US"/>
          </a:p>
        </p:txBody>
      </p:sp>
    </p:spTree>
    <p:extLst>
      <p:ext uri="{BB962C8B-B14F-4D97-AF65-F5344CB8AC3E}">
        <p14:creationId xmlns:p14="http://schemas.microsoft.com/office/powerpoint/2010/main" val="403074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F501-BEC7-40A2-B1D1-5693C5CBA6F6}"/>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1D0C75-C2CF-4CB8-BEC8-F0F3CCEEF58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B6AD1B-B949-4CCC-A774-DF0E00EFB847}"/>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5" name="Footer Placeholder 4">
            <a:extLst>
              <a:ext uri="{FF2B5EF4-FFF2-40B4-BE49-F238E27FC236}">
                <a16:creationId xmlns:a16="http://schemas.microsoft.com/office/drawing/2014/main" id="{83A33C38-D505-4A85-A533-3D06FA1C0AC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652D75-12E7-41D7-BFB2-8D79FE230CCD}"/>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113607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B0E9-C6CC-4527-85BE-69D0486F606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CD3E2A-3114-472A-9C0A-F7FDD913183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8161C-0E08-49DC-A0DD-25DC6FA9CD17}"/>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5BC329EF-E60C-4CFA-9515-11CD820AF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774C7-8395-4901-9829-C2F8B4442D80}"/>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289870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AC42-B70F-4612-8490-FC5AB9E2F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1869C-6F55-495F-B13C-311CFD47743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BEF12-B385-4D7C-8C00-08A3675C66E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4CBC9B-5CB9-48DA-ACEE-B55280DD7498}"/>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6" name="Footer Placeholder 5">
            <a:extLst>
              <a:ext uri="{FF2B5EF4-FFF2-40B4-BE49-F238E27FC236}">
                <a16:creationId xmlns:a16="http://schemas.microsoft.com/office/drawing/2014/main" id="{D73F3A02-4B52-4CD1-8FD0-F78B36742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A1C60-CA50-49F3-BC41-CF432EBDEDF8}"/>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148945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F405-B54A-41E6-B012-A10375C0CA5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C25E22-2FAC-4C3E-958C-05ABE77847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8B3649-694A-4C6F-A16E-CD68B468DCE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1DFEE5-9EAC-4A7B-8081-BF30B916A9D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DAA9E-6748-4779-AF1E-A46147F16CB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9600A7-4EEF-4C25-87A8-D4A432A7EC1F}"/>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8" name="Footer Placeholder 7">
            <a:extLst>
              <a:ext uri="{FF2B5EF4-FFF2-40B4-BE49-F238E27FC236}">
                <a16:creationId xmlns:a16="http://schemas.microsoft.com/office/drawing/2014/main" id="{C6F5647F-9B97-4548-AB47-CE8B1157A6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BF3F3A-2BD7-4F18-B490-3F1E50B4A5BA}"/>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70797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F656-5790-4B2A-8B67-AB2EFAA288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D991D9-3356-42A9-BC82-EB5EA0E33247}"/>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4" name="Footer Placeholder 3">
            <a:extLst>
              <a:ext uri="{FF2B5EF4-FFF2-40B4-BE49-F238E27FC236}">
                <a16:creationId xmlns:a16="http://schemas.microsoft.com/office/drawing/2014/main" id="{D06D3299-58C6-4A22-A13F-60E9145711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444093-9B30-4910-9DDF-F7A2E1AA49B8}"/>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2741133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9FF46-DE67-4242-8D43-C4C14FC60332}"/>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3" name="Footer Placeholder 2">
            <a:extLst>
              <a:ext uri="{FF2B5EF4-FFF2-40B4-BE49-F238E27FC236}">
                <a16:creationId xmlns:a16="http://schemas.microsoft.com/office/drawing/2014/main" id="{72B3B67D-E085-44FB-B747-D25ED2BD6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8E3E39-BF6D-4FE0-A919-E324922EF7AD}"/>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81940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19BE-D79C-4FAE-9AE5-2FE0E72FD86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55891-E3AB-4A77-8905-61CF873053E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AC03C3-C08B-47C6-A011-0AEDDDE85FD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6FB77-50D3-4EDA-BE4D-97BB5980B456}"/>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6" name="Footer Placeholder 5">
            <a:extLst>
              <a:ext uri="{FF2B5EF4-FFF2-40B4-BE49-F238E27FC236}">
                <a16:creationId xmlns:a16="http://schemas.microsoft.com/office/drawing/2014/main" id="{BD0E8959-D477-457D-9C26-E435F0662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20EFE-C890-433E-9993-BF0DDD49221C}"/>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774494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0170-5A2F-4EE7-B86B-F1461638587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AAE1A-3334-4336-8852-F0E4F62653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E09CC9-DB9E-4B02-BBD7-67FD14D0B3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5B67D-DA70-4515-B6D8-989426DC4541}"/>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6" name="Footer Placeholder 5">
            <a:extLst>
              <a:ext uri="{FF2B5EF4-FFF2-40B4-BE49-F238E27FC236}">
                <a16:creationId xmlns:a16="http://schemas.microsoft.com/office/drawing/2014/main" id="{EEED06F4-E872-4990-A49A-A2929F2E8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A6328-6CC7-4394-97D5-3D1AEDE11C1C}"/>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798334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8A49-DB5D-430F-8CFC-6BE8A817C6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DCC8BD-A1AD-449E-B305-83039709AF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5270A-F009-4313-99B0-071B6C484DDD}"/>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A089E892-6746-4D04-9FFA-DC74E0095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9C038-A5E6-44A4-B231-6D67200BAD6F}"/>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2327585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485E57-4574-4357-8562-DA25029AA14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C9C32C-D7D1-4D3B-A1F1-BF79F72D0A8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3EFEB-EE26-48AA-BFD8-85DE047AF146}"/>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63B85DC0-F58F-45DA-A425-1685C7A62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48226-A705-4EAB-B0A1-2E4E82555068}"/>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1355782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3CA9-D7D5-47A5-B6B1-D180E649263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C83C0-4B7B-45B0-B3F0-8C6BD251168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1AAFE0-3526-414B-B98D-A729EEE3CC82}"/>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63EB14D6-CEA8-45AC-BA00-C05503EDA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7DAA6-A940-4104-A632-706D50B0EFDB}"/>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98235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1EC7-039A-46FA-96F7-9A2CC7CD823C}"/>
              </a:ext>
            </a:extLst>
          </p:cNvPr>
          <p:cNvSpPr>
            <a:spLocks noGrp="1"/>
          </p:cNvSpPr>
          <p:nvPr>
            <p:ph type="title"/>
          </p:nvPr>
        </p:nvSpPr>
        <p:spPr>
          <a:xfrm>
            <a:off x="628650" y="75198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CBAF7BD-9999-496E-BE6C-18E50E8C39FD}"/>
              </a:ext>
            </a:extLst>
          </p:cNvPr>
          <p:cNvSpPr>
            <a:spLocks noGrp="1"/>
          </p:cNvSpPr>
          <p:nvPr>
            <p:ph idx="1"/>
          </p:nvPr>
        </p:nvSpPr>
        <p:spPr>
          <a:xfrm>
            <a:off x="628650" y="2212486"/>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0750D-7AC0-4C72-8264-2F6DED19074D}"/>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5" name="Footer Placeholder 4">
            <a:extLst>
              <a:ext uri="{FF2B5EF4-FFF2-40B4-BE49-F238E27FC236}">
                <a16:creationId xmlns:a16="http://schemas.microsoft.com/office/drawing/2014/main" id="{50658CC6-9D9D-4ABE-ACE0-2EC74B7E203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740BC3-64A7-45FE-AF36-765F9E3FE428}"/>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3473954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7C48-1422-4636-BECC-747CE441F7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1B002-A68A-434D-9A08-587A5635F7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F65E1-0CBF-4030-B80D-F5568F328E6D}"/>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7520B290-4F32-4BBF-BE91-CF8763CC2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E71DE-B5F4-4E82-8F10-548EFF162B5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058522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2506-CF56-497C-B89F-6CEB25DF1B4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E56913-7D35-4152-87F1-56E76CFD477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233CC5-3B52-40EB-87A0-F2123BDFA2D5}"/>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238FA7A2-B066-4DD4-9337-54ED7301D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0BF23-D408-4005-A39D-98E9266FCC75}"/>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318687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52C8-EA90-455A-A7F7-BC1B37E1C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277BF-B119-4B13-970E-549CC3596BB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57434F-8BE2-45FE-961C-D6B482302E6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392A01-ADC7-4368-9990-20328BBA4F20}"/>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6" name="Footer Placeholder 5">
            <a:extLst>
              <a:ext uri="{FF2B5EF4-FFF2-40B4-BE49-F238E27FC236}">
                <a16:creationId xmlns:a16="http://schemas.microsoft.com/office/drawing/2014/main" id="{B1B4E002-32B6-41C2-A7B2-0B86D32C9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BCE46-94B5-4923-8264-42956572A54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276170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FA22-BC60-49C4-8C3B-FA0256291F1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79C23F-7D04-4DF8-9F4E-05AB8F5C12B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94EDD-387B-4794-9B03-B068082B852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2C768-D5EF-409D-83FC-717C19F024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4E3CCF-79B0-4A18-B887-091AFCB9981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AB65A8-AF8C-4C3B-B09D-3AD749276C18}"/>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8" name="Footer Placeholder 7">
            <a:extLst>
              <a:ext uri="{FF2B5EF4-FFF2-40B4-BE49-F238E27FC236}">
                <a16:creationId xmlns:a16="http://schemas.microsoft.com/office/drawing/2014/main" id="{E6DC0CBA-D172-4053-9CCE-3CFE5283B8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6B26D-AEC7-443E-B940-2D612EAD84C8}"/>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983685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0B6B-283B-450B-B7B0-48863F3F3F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CA5271-7B72-4878-9FA1-8BC6C788227A}"/>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4" name="Footer Placeholder 3">
            <a:extLst>
              <a:ext uri="{FF2B5EF4-FFF2-40B4-BE49-F238E27FC236}">
                <a16:creationId xmlns:a16="http://schemas.microsoft.com/office/drawing/2014/main" id="{0AD517D2-E14F-47AF-BC5D-5414F91988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BA98D2-2AFB-4467-810C-407AE568E66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083945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60ABA-C3FC-4735-8D0B-F3A04F21C32B}"/>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3" name="Footer Placeholder 2">
            <a:extLst>
              <a:ext uri="{FF2B5EF4-FFF2-40B4-BE49-F238E27FC236}">
                <a16:creationId xmlns:a16="http://schemas.microsoft.com/office/drawing/2014/main" id="{C80980D0-05E4-43FB-96BF-71133AE1ED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3A07B5-6FFA-4134-8900-232C6FC7AED3}"/>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40957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C343-537E-449C-B657-4B4644D38D0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81513A-8274-49A2-9E9E-0B918DF27FE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993718-F0A2-4C00-B749-BD784E4A05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64711-21E9-4F32-B849-71CE633693BD}"/>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6" name="Footer Placeholder 5">
            <a:extLst>
              <a:ext uri="{FF2B5EF4-FFF2-40B4-BE49-F238E27FC236}">
                <a16:creationId xmlns:a16="http://schemas.microsoft.com/office/drawing/2014/main" id="{16B39FCB-6898-4AF6-9F26-FD25EC795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60592-3299-45CE-85A7-0F99A48650DD}"/>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25192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8FD5-4673-4161-B401-708AC7B00E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9CA0E4-C2FD-49D6-B1E7-8669B1314AA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3444EF-5830-458A-8EE0-A211A0AC914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5BA48-1B85-4FE0-8391-9952A16611BE}"/>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6" name="Footer Placeholder 5">
            <a:extLst>
              <a:ext uri="{FF2B5EF4-FFF2-40B4-BE49-F238E27FC236}">
                <a16:creationId xmlns:a16="http://schemas.microsoft.com/office/drawing/2014/main" id="{56A67558-4F0B-44B5-8E3F-67AF740D1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4A6B2-40C3-414B-8673-E0F830528F67}"/>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705440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9BDB-6453-47D6-837A-31322CF4DB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1C5A98-2F95-4CCD-91DA-61FD1E14C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E0291-26CF-4CE7-959C-A7FC6F355F2A}"/>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0EAD25AE-C2F0-4F99-ABB4-AC058D297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EA5F0-8FCC-49CA-9F4C-DB17C3FE926D}"/>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3342186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D7934-CF79-4629-A13C-5C407B05E26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C87E25-31CD-4DA9-99D7-E06C5060D8E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E49E5-BFAF-4C12-86E3-E12DFA186AA1}"/>
              </a:ext>
            </a:extLst>
          </p:cNvPr>
          <p:cNvSpPr>
            <a:spLocks noGrp="1"/>
          </p:cNvSpPr>
          <p:nvPr>
            <p:ph type="dt" sz="half" idx="10"/>
          </p:nvPr>
        </p:nvSpPr>
        <p:spPr/>
        <p:txBody>
          <a:body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BCEC1F09-DDDF-46F8-81BC-938B72108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DC61C-C16F-49CF-9AAF-C1CBAC7F6E1A}"/>
              </a:ext>
            </a:extLst>
          </p:cNvPr>
          <p:cNvSpPr>
            <a:spLocks noGrp="1"/>
          </p:cNvSpPr>
          <p:nvPr>
            <p:ph type="sldNum" sz="quarter" idx="12"/>
          </p:nvPr>
        </p:nvSpPr>
        <p:spPr/>
        <p:txBody>
          <a:bodyPr/>
          <a:lstStyle/>
          <a:p>
            <a:fld id="{34FA699B-C0EA-4321-8622-5AFCE4228F6D}" type="slidenum">
              <a:rPr lang="en-US" smtClean="0"/>
              <a:t>‹#›</a:t>
            </a:fld>
            <a:endParaRPr lang="en-US"/>
          </a:p>
        </p:txBody>
      </p:sp>
    </p:spTree>
    <p:extLst>
      <p:ext uri="{BB962C8B-B14F-4D97-AF65-F5344CB8AC3E}">
        <p14:creationId xmlns:p14="http://schemas.microsoft.com/office/powerpoint/2010/main" val="121108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0689E-387E-40C1-B96C-0FAF962D66B5}"/>
              </a:ext>
            </a:extLst>
          </p:cNvPr>
          <p:cNvSpPr>
            <a:spLocks noGrp="1"/>
          </p:cNvSpPr>
          <p:nvPr>
            <p:ph type="title"/>
          </p:nvPr>
        </p:nvSpPr>
        <p:spPr>
          <a:xfrm>
            <a:off x="628650" y="1037492"/>
            <a:ext cx="7886700" cy="65319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2393C63-77FC-4DDE-8C0B-60FAA28A6684}"/>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B185C-DF78-4637-A355-C3513B93FC59}"/>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665E11-6577-429E-B6DC-00BCC8688FDF}"/>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6" name="Footer Placeholder 5">
            <a:extLst>
              <a:ext uri="{FF2B5EF4-FFF2-40B4-BE49-F238E27FC236}">
                <a16:creationId xmlns:a16="http://schemas.microsoft.com/office/drawing/2014/main" id="{081CE426-03BA-47ED-9758-3A4DB5DB8C7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150D59-802E-4ADC-A34B-68E73EBA5C85}"/>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358560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222B-7DC3-4651-99DA-CE21A98607C4}"/>
              </a:ext>
            </a:extLst>
          </p:cNvPr>
          <p:cNvSpPr>
            <a:spLocks noGrp="1"/>
          </p:cNvSpPr>
          <p:nvPr>
            <p:ph type="title"/>
          </p:nvPr>
        </p:nvSpPr>
        <p:spPr>
          <a:xfrm>
            <a:off x="628650" y="1019908"/>
            <a:ext cx="7886700" cy="67078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279BCA7-0E97-4AE4-8D0E-5EFEA6E765E9}"/>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4" name="Footer Placeholder 3">
            <a:extLst>
              <a:ext uri="{FF2B5EF4-FFF2-40B4-BE49-F238E27FC236}">
                <a16:creationId xmlns:a16="http://schemas.microsoft.com/office/drawing/2014/main" id="{F560A52A-9C54-44AC-AAC0-F32B88359BD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056CD1B-FACE-4E91-8262-3D1A7F994BF7}"/>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139886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BE846-5872-4B70-B99B-018A29CCAA40}"/>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3" name="Footer Placeholder 2">
            <a:extLst>
              <a:ext uri="{FF2B5EF4-FFF2-40B4-BE49-F238E27FC236}">
                <a16:creationId xmlns:a16="http://schemas.microsoft.com/office/drawing/2014/main" id="{70672A2F-41F5-4ACA-BAAC-5F16E499FAB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39794BA-8C54-4264-9750-A0C503FA27F4}"/>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91501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F754-3713-4AC5-950E-CD70AC8D1A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E39179-C012-402D-9A93-03C135322B8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796F23C-CD59-4158-A178-4AD089521DE9}"/>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90B612-27F0-45E9-8A10-C047AF32D8CC}"/>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6" name="Footer Placeholder 5">
            <a:extLst>
              <a:ext uri="{FF2B5EF4-FFF2-40B4-BE49-F238E27FC236}">
                <a16:creationId xmlns:a16="http://schemas.microsoft.com/office/drawing/2014/main" id="{94D05830-A2BD-4A30-AA0B-0D246A91F44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7C00DF-207E-4581-9CBA-43E92445DBD3}"/>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242366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40F2-5242-48B8-BA77-22CB82A58824}"/>
              </a:ext>
            </a:extLst>
          </p:cNvPr>
          <p:cNvSpPr>
            <a:spLocks noGrp="1"/>
          </p:cNvSpPr>
          <p:nvPr>
            <p:ph type="title"/>
          </p:nvPr>
        </p:nvSpPr>
        <p:spPr>
          <a:xfrm>
            <a:off x="628650" y="967154"/>
            <a:ext cx="7886700" cy="723534"/>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1CEE02-60FE-4097-9BB8-778C3486AD24}"/>
              </a:ext>
            </a:extLst>
          </p:cNvPr>
          <p:cNvSpPr>
            <a:spLocks noGrp="1"/>
          </p:cNvSpPr>
          <p:nvPr>
            <p:ph type="dt" sz="half" idx="10"/>
          </p:nvPr>
        </p:nvSpPr>
        <p:spPr>
          <a:xfrm>
            <a:off x="628650" y="6356350"/>
            <a:ext cx="2057400" cy="365125"/>
          </a:xfrm>
          <a:prstGeom prst="rect">
            <a:avLst/>
          </a:prstGeom>
        </p:spPr>
        <p:txBody>
          <a:bodyPr/>
          <a:lstStyle/>
          <a:p>
            <a:fld id="{7A2019FF-E7A1-4940-9538-694844B53A9D}" type="datetimeFigureOut">
              <a:rPr lang="en-US" smtClean="0"/>
              <a:t>2/12/2021</a:t>
            </a:fld>
            <a:endParaRPr lang="en-US"/>
          </a:p>
        </p:txBody>
      </p:sp>
      <p:sp>
        <p:nvSpPr>
          <p:cNvPr id="4" name="Footer Placeholder 3">
            <a:extLst>
              <a:ext uri="{FF2B5EF4-FFF2-40B4-BE49-F238E27FC236}">
                <a16:creationId xmlns:a16="http://schemas.microsoft.com/office/drawing/2014/main" id="{B2A55E64-4119-4798-AD13-0166DB6E51A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1DD8A1B-A73D-48A9-AC87-773F6720D011}"/>
              </a:ext>
            </a:extLst>
          </p:cNvPr>
          <p:cNvSpPr>
            <a:spLocks noGrp="1"/>
          </p:cNvSpPr>
          <p:nvPr>
            <p:ph type="sldNum" sz="quarter" idx="12"/>
          </p:nvPr>
        </p:nvSpPr>
        <p:spPr>
          <a:xfrm>
            <a:off x="6457950" y="6356350"/>
            <a:ext cx="2057400" cy="365125"/>
          </a:xfrm>
          <a:prstGeom prst="rect">
            <a:avLst/>
          </a:prstGeom>
        </p:spPr>
        <p:txBody>
          <a:bodyPr/>
          <a:lstStyle/>
          <a:p>
            <a:fld id="{D9AD5B5F-0B21-4EB3-9625-2BCBCD65F544}" type="slidenum">
              <a:rPr lang="en-US" smtClean="0"/>
              <a:t>‹#›</a:t>
            </a:fld>
            <a:endParaRPr lang="en-US"/>
          </a:p>
        </p:txBody>
      </p:sp>
    </p:spTree>
    <p:extLst>
      <p:ext uri="{BB962C8B-B14F-4D97-AF65-F5344CB8AC3E}">
        <p14:creationId xmlns:p14="http://schemas.microsoft.com/office/powerpoint/2010/main" val="426929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7F79-DCED-473C-96B5-C6FA6FA253A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1B795F-783A-49E8-AB17-F1FCF996478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DAABE-4FD4-4A29-B432-D95D40A8AD1E}"/>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B4A7E6A8-8418-4377-B459-BBD2B55E9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9E61B-8F0A-4D41-8CFC-A866B088DA8C}"/>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02080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F90F-BF04-4F9E-B08B-3A802E294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B8F52-E997-43C7-99C6-2E018430AE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232B5-6047-4A62-823B-CA5CC1FADEDF}"/>
              </a:ext>
            </a:extLst>
          </p:cNvPr>
          <p:cNvSpPr>
            <a:spLocks noGrp="1"/>
          </p:cNvSpPr>
          <p:nvPr>
            <p:ph type="dt" sz="half" idx="10"/>
          </p:nvPr>
        </p:nvSpPr>
        <p:spPr/>
        <p:txBody>
          <a:body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375ADA89-13FC-482D-9695-4CEEB8582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BD066-13E1-408E-94FC-D82DE15E1304}"/>
              </a:ext>
            </a:extLst>
          </p:cNvPr>
          <p:cNvSpPr>
            <a:spLocks noGrp="1"/>
          </p:cNvSpPr>
          <p:nvPr>
            <p:ph type="sldNum" sz="quarter" idx="12"/>
          </p:nvPr>
        </p:nvSpPr>
        <p:spPr/>
        <p:txBody>
          <a:bodyPr/>
          <a:lstStyle/>
          <a:p>
            <a:fld id="{7E3FBD47-36A7-4EBC-B071-6A4FBF245879}" type="slidenum">
              <a:rPr lang="en-US" smtClean="0"/>
              <a:t>‹#›</a:t>
            </a:fld>
            <a:endParaRPr lang="en-US"/>
          </a:p>
        </p:txBody>
      </p:sp>
    </p:spTree>
    <p:extLst>
      <p:ext uri="{BB962C8B-B14F-4D97-AF65-F5344CB8AC3E}">
        <p14:creationId xmlns:p14="http://schemas.microsoft.com/office/powerpoint/2010/main" val="338303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907C49-3CC0-40AD-ADE0-F234ABA04962}"/>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6" r="62994"/>
          <a:stretch/>
        </p:blipFill>
        <p:spPr>
          <a:xfrm>
            <a:off x="0" y="0"/>
            <a:ext cx="3383280" cy="6858000"/>
          </a:xfrm>
          <a:prstGeom prst="rect">
            <a:avLst/>
          </a:prstGeom>
        </p:spPr>
      </p:pic>
      <p:pic>
        <p:nvPicPr>
          <p:cNvPr id="10" name="Picture 4">
            <a:extLst>
              <a:ext uri="{FF2B5EF4-FFF2-40B4-BE49-F238E27FC236}">
                <a16:creationId xmlns:a16="http://schemas.microsoft.com/office/drawing/2014/main" id="{4E13FB41-D375-49F0-B1AA-6E5C30E616D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180000" y="3000131"/>
            <a:ext cx="3023281" cy="857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D67913A4-E1DD-4126-924F-D5AA7735237A}"/>
              </a:ext>
            </a:extLst>
          </p:cNvPr>
          <p:cNvCxnSpPr/>
          <p:nvPr userDrawn="1"/>
        </p:nvCxnSpPr>
        <p:spPr>
          <a:xfrm>
            <a:off x="3383280" y="0"/>
            <a:ext cx="0" cy="685800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4001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4C2F2-6D29-4CDB-A23E-CB34CB1262C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BDA999-133E-46BC-90B3-8CAC5830882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25B8B-AE34-4FCC-9400-459A563520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DACA9-4CF7-41D7-8308-FDFE38D07E2D}" type="datetimeFigureOut">
              <a:rPr lang="en-US" smtClean="0"/>
              <a:t>2/12/2021</a:t>
            </a:fld>
            <a:endParaRPr lang="en-US"/>
          </a:p>
        </p:txBody>
      </p:sp>
      <p:sp>
        <p:nvSpPr>
          <p:cNvPr id="5" name="Footer Placeholder 4">
            <a:extLst>
              <a:ext uri="{FF2B5EF4-FFF2-40B4-BE49-F238E27FC236}">
                <a16:creationId xmlns:a16="http://schemas.microsoft.com/office/drawing/2014/main" id="{02433D16-FA5D-4402-A644-F143F1CBE89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9F0EA6-6FC7-447A-BBCF-1DC1196D5CA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FBD47-36A7-4EBC-B071-6A4FBF245879}" type="slidenum">
              <a:rPr lang="en-US" smtClean="0"/>
              <a:t>‹#›</a:t>
            </a:fld>
            <a:endParaRPr lang="en-US"/>
          </a:p>
        </p:txBody>
      </p:sp>
      <p:cxnSp>
        <p:nvCxnSpPr>
          <p:cNvPr id="7" name="Straight Connector 6">
            <a:extLst>
              <a:ext uri="{FF2B5EF4-FFF2-40B4-BE49-F238E27FC236}">
                <a16:creationId xmlns:a16="http://schemas.microsoft.com/office/drawing/2014/main" id="{F22EE521-2FCA-4D26-B1B7-54F0FDD04117}"/>
              </a:ext>
            </a:extLst>
          </p:cNvPr>
          <p:cNvCxnSpPr/>
          <p:nvPr userDrawn="1"/>
        </p:nvCxnSpPr>
        <p:spPr>
          <a:xfrm>
            <a:off x="457200" y="6350000"/>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4">
            <a:extLst>
              <a:ext uri="{FF2B5EF4-FFF2-40B4-BE49-F238E27FC236}">
                <a16:creationId xmlns:a16="http://schemas.microsoft.com/office/drawing/2014/main" id="{6719BD1E-8F28-4912-8E48-0AB6BE05CCC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4918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555D3B-E308-476A-A886-B494DA6F00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8D56ABD2-E6AA-47C1-8E95-890576D2D2D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B2E6D2-C2C4-4C40-9F23-5ED3FB23A9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144B8-9E82-4CF6-88BA-1E992E2FF2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B78B8-5980-4F0D-84C2-04B412721830}" type="datetimeFigureOut">
              <a:rPr lang="en-US" smtClean="0"/>
              <a:t>2/12/2021</a:t>
            </a:fld>
            <a:endParaRPr lang="en-US"/>
          </a:p>
        </p:txBody>
      </p:sp>
      <p:sp>
        <p:nvSpPr>
          <p:cNvPr id="5" name="Footer Placeholder 4">
            <a:extLst>
              <a:ext uri="{FF2B5EF4-FFF2-40B4-BE49-F238E27FC236}">
                <a16:creationId xmlns:a16="http://schemas.microsoft.com/office/drawing/2014/main" id="{25FB0A1A-9C10-4782-8525-625999A9A86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483E54-E584-4E16-8957-BA2C021E104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A699B-C0EA-4321-8622-5AFCE4228F6D}" type="slidenum">
              <a:rPr lang="en-US" smtClean="0"/>
              <a:t>‹#›</a:t>
            </a:fld>
            <a:endParaRPr lang="en-US"/>
          </a:p>
        </p:txBody>
      </p:sp>
    </p:spTree>
    <p:extLst>
      <p:ext uri="{BB962C8B-B14F-4D97-AF65-F5344CB8AC3E}">
        <p14:creationId xmlns:p14="http://schemas.microsoft.com/office/powerpoint/2010/main" val="18004249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4.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FDF70-8A16-4435-979D-F9E4B6FCDE33}"/>
              </a:ext>
            </a:extLst>
          </p:cNvPr>
          <p:cNvPicPr>
            <a:picLocks noChangeAspect="1"/>
          </p:cNvPicPr>
          <p:nvPr/>
        </p:nvPicPr>
        <p:blipFill rotWithShape="1">
          <a:blip r:embed="rId3">
            <a:extLst>
              <a:ext uri="{28A0092B-C50C-407E-A947-70E740481C1C}">
                <a14:useLocalDpi xmlns:a14="http://schemas.microsoft.com/office/drawing/2010/main" val="0"/>
              </a:ext>
            </a:extLst>
          </a:blip>
          <a:srcRect l="23686" t="21164"/>
          <a:stretch/>
        </p:blipFill>
        <p:spPr>
          <a:xfrm>
            <a:off x="3501128" y="3003620"/>
            <a:ext cx="5642872" cy="3859823"/>
          </a:xfrm>
          <a:prstGeom prst="rect">
            <a:avLst/>
          </a:prstGeom>
        </p:spPr>
      </p:pic>
      <p:sp>
        <p:nvSpPr>
          <p:cNvPr id="6" name="Title 1">
            <a:extLst>
              <a:ext uri="{FF2B5EF4-FFF2-40B4-BE49-F238E27FC236}">
                <a16:creationId xmlns:a16="http://schemas.microsoft.com/office/drawing/2014/main" id="{F7812D67-374E-44DC-A7DC-557FD8F07AD3}"/>
              </a:ext>
            </a:extLst>
          </p:cNvPr>
          <p:cNvSpPr txBox="1">
            <a:spLocks/>
          </p:cNvSpPr>
          <p:nvPr/>
        </p:nvSpPr>
        <p:spPr>
          <a:xfrm>
            <a:off x="3501128" y="685801"/>
            <a:ext cx="5283364" cy="2239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472C4"/>
                </a:solidFill>
                <a:latin typeface="Arial" panose="020B0604020202020204" pitchFamily="34" charset="0"/>
                <a:cs typeface="Arial" panose="020B0604020202020204" pitchFamily="34" charset="0"/>
              </a:rPr>
              <a:t>Manufacturer Coupons Increase Prescription Drug Spending by Billions</a:t>
            </a:r>
          </a:p>
          <a:p>
            <a:r>
              <a:rPr lang="en-US" sz="1800" dirty="0">
                <a:latin typeface="Arial" panose="020B0604020202020204" pitchFamily="34" charset="0"/>
                <a:cs typeface="Arial" panose="020B0604020202020204" pitchFamily="34" charset="0"/>
              </a:rPr>
              <a:t>Coupons increase prescription drug costs by</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$32 billion over a decade. Here’s how and</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what can be done to help.</a:t>
            </a:r>
          </a:p>
        </p:txBody>
      </p:sp>
      <p:pic>
        <p:nvPicPr>
          <p:cNvPr id="4" name="Picture 3">
            <a:extLst>
              <a:ext uri="{FF2B5EF4-FFF2-40B4-BE49-F238E27FC236}">
                <a16:creationId xmlns:a16="http://schemas.microsoft.com/office/drawing/2014/main" id="{25C4495E-D08E-4F81-B31F-CEC95457F8B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84820" y="6655435"/>
            <a:ext cx="1059180" cy="202565"/>
          </a:xfrm>
          <a:prstGeom prst="rect">
            <a:avLst/>
          </a:prstGeom>
          <a:noFill/>
          <a:ln>
            <a:noFill/>
          </a:ln>
        </p:spPr>
      </p:pic>
    </p:spTree>
    <p:extLst>
      <p:ext uri="{BB962C8B-B14F-4D97-AF65-F5344CB8AC3E}">
        <p14:creationId xmlns:p14="http://schemas.microsoft.com/office/powerpoint/2010/main" val="287786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2AAE57-B4BB-4E2B-B888-83EE3A71760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6318" t="-1" b="13216"/>
          <a:stretch/>
        </p:blipFill>
        <p:spPr>
          <a:xfrm>
            <a:off x="-36576" y="-10886"/>
            <a:ext cx="9217152" cy="6378050"/>
          </a:xfrm>
          <a:prstGeom prst="rect">
            <a:avLst/>
          </a:prstGeom>
        </p:spPr>
      </p:pic>
      <p:sp>
        <p:nvSpPr>
          <p:cNvPr id="4" name="TextBox 3">
            <a:extLst>
              <a:ext uri="{FF2B5EF4-FFF2-40B4-BE49-F238E27FC236}">
                <a16:creationId xmlns:a16="http://schemas.microsoft.com/office/drawing/2014/main" id="{85CF69EC-9E55-4369-B85A-63C3AB2F9DCE}"/>
              </a:ext>
            </a:extLst>
          </p:cNvPr>
          <p:cNvSpPr txBox="1"/>
          <p:nvPr/>
        </p:nvSpPr>
        <p:spPr>
          <a:xfrm>
            <a:off x="346104" y="393106"/>
            <a:ext cx="5053210" cy="1938992"/>
          </a:xfrm>
          <a:prstGeom prst="rect">
            <a:avLst/>
          </a:prstGeom>
          <a:noFill/>
        </p:spPr>
        <p:txBody>
          <a:bodyPr wrap="square" rtlCol="0">
            <a:spAutoFit/>
          </a:bodyPr>
          <a:lstStyle/>
          <a:p>
            <a:r>
              <a:rPr lang="en-US" sz="2400" b="1" i="0" u="none" strike="noStrike" baseline="0" dirty="0">
                <a:latin typeface="Arial" panose="020B0604020202020204" pitchFamily="34" charset="0"/>
                <a:cs typeface="Arial" panose="020B0604020202020204" pitchFamily="34" charset="0"/>
              </a:rPr>
              <a:t>While coupons may help some patients afford their prescription drugs by temporarily reducing OOP </a:t>
            </a:r>
            <a:r>
              <a:rPr lang="en-US" sz="2400" b="1" dirty="0">
                <a:latin typeface="Arial" panose="020B0604020202020204" pitchFamily="34" charset="0"/>
                <a:cs typeface="Arial" panose="020B0604020202020204" pitchFamily="34" charset="0"/>
              </a:rPr>
              <a:t>prescription drug </a:t>
            </a:r>
            <a:r>
              <a:rPr lang="en-US" sz="2400" b="1" i="0" u="none" strike="noStrike" baseline="0" dirty="0">
                <a:latin typeface="Arial" panose="020B0604020202020204" pitchFamily="34" charset="0"/>
                <a:cs typeface="Arial" panose="020B0604020202020204" pitchFamily="34" charset="0"/>
              </a:rPr>
              <a:t>costs, they do not reduce </a:t>
            </a:r>
            <a:r>
              <a:rPr lang="en-US" sz="2400" b="1" i="1" u="none" strike="noStrike" baseline="0" dirty="0">
                <a:latin typeface="Arial" panose="020B0604020202020204" pitchFamily="34" charset="0"/>
                <a:cs typeface="Arial" panose="020B0604020202020204" pitchFamily="34" charset="0"/>
              </a:rPr>
              <a:t>actual </a:t>
            </a:r>
            <a:r>
              <a:rPr lang="en-US" sz="2400" b="1" i="0" u="none" strike="noStrike" baseline="0" dirty="0">
                <a:latin typeface="Arial" panose="020B0604020202020204" pitchFamily="34" charset="0"/>
                <a:cs typeface="Arial" panose="020B0604020202020204" pitchFamily="34" charset="0"/>
              </a:rPr>
              <a:t>costs.</a:t>
            </a:r>
            <a:endParaRPr lang="en-US" sz="2400"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CA270829-83C0-461F-84BE-6DCD4B2A38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956" y="2295525"/>
            <a:ext cx="3505200" cy="2724150"/>
          </a:xfrm>
          <a:prstGeom prst="rect">
            <a:avLst/>
          </a:prstGeom>
        </p:spPr>
      </p:pic>
      <p:sp>
        <p:nvSpPr>
          <p:cNvPr id="8" name="TextBox 7">
            <a:extLst>
              <a:ext uri="{FF2B5EF4-FFF2-40B4-BE49-F238E27FC236}">
                <a16:creationId xmlns:a16="http://schemas.microsoft.com/office/drawing/2014/main" id="{117926F2-2A2F-473C-AEE2-F651BC50530D}"/>
              </a:ext>
            </a:extLst>
          </p:cNvPr>
          <p:cNvSpPr txBox="1"/>
          <p:nvPr/>
        </p:nvSpPr>
        <p:spPr>
          <a:xfrm>
            <a:off x="-36576" y="5416359"/>
            <a:ext cx="9180576" cy="954107"/>
          </a:xfrm>
          <a:prstGeom prst="rect">
            <a:avLst/>
          </a:prstGeom>
          <a:noFill/>
        </p:spPr>
        <p:txBody>
          <a:bodyPr wrap="square" rtlCol="0">
            <a:spAutoFit/>
          </a:bodyPr>
          <a:lstStyle/>
          <a:p>
            <a:pPr algn="ctr"/>
            <a:r>
              <a:rPr lang="en-US" sz="2800" b="1" i="0" u="none" strike="noStrike" baseline="0" dirty="0">
                <a:solidFill>
                  <a:srgbClr val="C00000"/>
                </a:solidFill>
                <a:latin typeface="Arial" panose="020B0604020202020204" pitchFamily="34" charset="0"/>
                <a:cs typeface="Arial" panose="020B0604020202020204" pitchFamily="34" charset="0"/>
              </a:rPr>
              <a:t>Coupons raise drug costs for </a:t>
            </a:r>
            <a:r>
              <a:rPr lang="en-US" sz="2800" b="1" i="1" u="none" strike="noStrike" baseline="0" dirty="0">
                <a:solidFill>
                  <a:srgbClr val="C00000"/>
                </a:solidFill>
                <a:latin typeface="Arial" panose="020B0604020202020204" pitchFamily="34" charset="0"/>
                <a:cs typeface="Arial" panose="020B0604020202020204" pitchFamily="34" charset="0"/>
              </a:rPr>
              <a:t>everyone</a:t>
            </a:r>
            <a:r>
              <a:rPr lang="en-US" sz="2800" b="1" i="0" u="none" strike="noStrike" baseline="0" dirty="0">
                <a:solidFill>
                  <a:srgbClr val="C00000"/>
                </a:solidFill>
                <a:latin typeface="Arial" panose="020B0604020202020204" pitchFamily="34" charset="0"/>
                <a:cs typeface="Arial" panose="020B0604020202020204" pitchFamily="34" charset="0"/>
              </a:rPr>
              <a:t> while increasing profits for manufacturers.</a:t>
            </a:r>
            <a:endParaRPr lang="en-U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33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hite, accessory&#10;&#10;Description automatically generated">
            <a:extLst>
              <a:ext uri="{FF2B5EF4-FFF2-40B4-BE49-F238E27FC236}">
                <a16:creationId xmlns:a16="http://schemas.microsoft.com/office/drawing/2014/main" id="{B052E70D-2BCD-4CCB-9864-FCC217359B4E}"/>
              </a:ext>
            </a:extLst>
          </p:cNvPr>
          <p:cNvPicPr>
            <a:picLocks noChangeAspect="1"/>
          </p:cNvPicPr>
          <p:nvPr/>
        </p:nvPicPr>
        <p:blipFill rotWithShape="1">
          <a:blip r:embed="rId2">
            <a:extLst>
              <a:ext uri="{28A0092B-C50C-407E-A947-70E740481C1C}">
                <a14:useLocalDpi xmlns:a14="http://schemas.microsoft.com/office/drawing/2010/main" val="0"/>
              </a:ext>
            </a:extLst>
          </a:blip>
          <a:srcRect t="28188" b="1101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860D1D3F-BB8B-4E51-9688-45B08E325844}"/>
              </a:ext>
            </a:extLst>
          </p:cNvPr>
          <p:cNvSpPr txBox="1"/>
          <p:nvPr/>
        </p:nvSpPr>
        <p:spPr>
          <a:xfrm>
            <a:off x="346104" y="228332"/>
            <a:ext cx="4585125" cy="3108543"/>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Going outside of the plan benefit to use coupons poses safety risks and deprives patients of critical clinical services that improve health outcomes.</a:t>
            </a:r>
          </a:p>
        </p:txBody>
      </p:sp>
      <p:sp>
        <p:nvSpPr>
          <p:cNvPr id="5" name="TextBox 4">
            <a:extLst>
              <a:ext uri="{FF2B5EF4-FFF2-40B4-BE49-F238E27FC236}">
                <a16:creationId xmlns:a16="http://schemas.microsoft.com/office/drawing/2014/main" id="{03443579-F34B-434B-ABEB-2EF82C71E758}"/>
              </a:ext>
            </a:extLst>
          </p:cNvPr>
          <p:cNvSpPr txBox="1"/>
          <p:nvPr/>
        </p:nvSpPr>
        <p:spPr>
          <a:xfrm>
            <a:off x="346103" y="3665218"/>
            <a:ext cx="2957813" cy="2677656"/>
          </a:xfrm>
          <a:prstGeom prst="rect">
            <a:avLst/>
          </a:prstGeom>
          <a:noFill/>
        </p:spPr>
        <p:txBody>
          <a:bodyPr wrap="square" rtlCol="0">
            <a:spAutoFit/>
          </a:bodyPr>
          <a:lstStyle/>
          <a:p>
            <a:r>
              <a:rPr lang="en-US" sz="2800" dirty="0">
                <a:solidFill>
                  <a:srgbClr val="0070C0"/>
                </a:solidFill>
                <a:latin typeface="Arial" panose="020B0604020202020204" pitchFamily="34" charset="0"/>
                <a:cs typeface="Arial" panose="020B0604020202020204" pitchFamily="34" charset="0"/>
              </a:rPr>
              <a:t>These services are only possible when plans have full visibility into patients’ drug regimens.</a:t>
            </a:r>
          </a:p>
        </p:txBody>
      </p:sp>
      <p:sp>
        <p:nvSpPr>
          <p:cNvPr id="7" name="TextBox 6">
            <a:extLst>
              <a:ext uri="{FF2B5EF4-FFF2-40B4-BE49-F238E27FC236}">
                <a16:creationId xmlns:a16="http://schemas.microsoft.com/office/drawing/2014/main" id="{7D6C6A54-31C2-411D-8360-71FFB969ECF8}"/>
              </a:ext>
            </a:extLst>
          </p:cNvPr>
          <p:cNvSpPr txBox="1"/>
          <p:nvPr/>
        </p:nvSpPr>
        <p:spPr>
          <a:xfrm>
            <a:off x="3303916" y="3810640"/>
            <a:ext cx="5493979" cy="2477601"/>
          </a:xfrm>
          <a:prstGeom prst="rect">
            <a:avLst/>
          </a:prstGeom>
          <a:noFill/>
        </p:spPr>
        <p:txBody>
          <a:bodyPr wrap="square" rtlCol="0">
            <a:spAutoFit/>
          </a:bodyPr>
          <a:lstStyle/>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Preventing adverse drug events and errors</a:t>
            </a:r>
          </a:p>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Improving drug therapy and patient adherence to treatment plans</a:t>
            </a:r>
          </a:p>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Reducing gaps in patient education and engagement</a:t>
            </a:r>
          </a:p>
          <a:p>
            <a:pPr marL="342900" indent="-342900">
              <a:spcBef>
                <a:spcPts val="600"/>
              </a:spcBef>
              <a:buClr>
                <a:schemeClr val="tx1"/>
              </a:buClr>
              <a:buSzPct val="125000"/>
              <a:buFont typeface="Arial" panose="020B0604020202020204" pitchFamily="34" charset="0"/>
              <a:buChar char="•"/>
            </a:pPr>
            <a:r>
              <a:rPr lang="en-US" sz="2000" dirty="0">
                <a:latin typeface="Arial" panose="020B0604020202020204" pitchFamily="34" charset="0"/>
                <a:cs typeface="Arial" panose="020B0604020202020204" pitchFamily="34" charset="0"/>
              </a:rPr>
              <a:t>Assisting physicians in managing complex medication regimens</a:t>
            </a:r>
          </a:p>
        </p:txBody>
      </p:sp>
    </p:spTree>
    <p:extLst>
      <p:ext uri="{BB962C8B-B14F-4D97-AF65-F5344CB8AC3E}">
        <p14:creationId xmlns:p14="http://schemas.microsoft.com/office/powerpoint/2010/main" val="288641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A100D8-6D10-48F5-9D53-F52A6F337654}"/>
              </a:ext>
            </a:extLst>
          </p:cNvPr>
          <p:cNvPicPr>
            <a:picLocks noChangeAspect="1"/>
          </p:cNvPicPr>
          <p:nvPr/>
        </p:nvPicPr>
        <p:blipFill rotWithShape="1">
          <a:blip r:embed="rId2">
            <a:extLst>
              <a:ext uri="{28A0092B-C50C-407E-A947-70E740481C1C}">
                <a14:useLocalDpi xmlns:a14="http://schemas.microsoft.com/office/drawing/2010/main" val="0"/>
              </a:ext>
            </a:extLst>
          </a:blip>
          <a:srcRect l="23794" t="12237" r="19118"/>
          <a:stretch/>
        </p:blipFill>
        <p:spPr>
          <a:xfrm>
            <a:off x="0" y="94779"/>
            <a:ext cx="4058194" cy="6238736"/>
          </a:xfrm>
          <a:prstGeom prst="rect">
            <a:avLst/>
          </a:prstGeom>
        </p:spPr>
      </p:pic>
      <p:sp>
        <p:nvSpPr>
          <p:cNvPr id="2" name="TextBox 1">
            <a:extLst>
              <a:ext uri="{FF2B5EF4-FFF2-40B4-BE49-F238E27FC236}">
                <a16:creationId xmlns:a16="http://schemas.microsoft.com/office/drawing/2014/main" id="{731D2FCB-90A0-4E67-B0A2-13ECF562DDB6}"/>
              </a:ext>
            </a:extLst>
          </p:cNvPr>
          <p:cNvSpPr txBox="1"/>
          <p:nvPr/>
        </p:nvSpPr>
        <p:spPr>
          <a:xfrm>
            <a:off x="3591656" y="718672"/>
            <a:ext cx="479842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The Solution:</a:t>
            </a:r>
          </a:p>
        </p:txBody>
      </p:sp>
      <p:sp>
        <p:nvSpPr>
          <p:cNvPr id="3" name="TextBox 2">
            <a:extLst>
              <a:ext uri="{FF2B5EF4-FFF2-40B4-BE49-F238E27FC236}">
                <a16:creationId xmlns:a16="http://schemas.microsoft.com/office/drawing/2014/main" id="{4746FFA4-7F58-4A59-94C3-FD2757F6F1B8}"/>
              </a:ext>
            </a:extLst>
          </p:cNvPr>
          <p:cNvSpPr txBox="1"/>
          <p:nvPr/>
        </p:nvSpPr>
        <p:spPr>
          <a:xfrm>
            <a:off x="3591657" y="1241756"/>
            <a:ext cx="4370089" cy="2246769"/>
          </a:xfrm>
          <a:prstGeom prst="rect">
            <a:avLst/>
          </a:prstGeom>
          <a:noFill/>
        </p:spPr>
        <p:txBody>
          <a:bodyPr wrap="square" rtlCol="0">
            <a:spAutoFit/>
          </a:bodyPr>
          <a:lstStyle/>
          <a:p>
            <a:pPr algn="l"/>
            <a:r>
              <a:rPr lang="en-US" sz="2800" b="0" i="0" u="none" strike="noStrike" baseline="0" dirty="0">
                <a:latin typeface="Arial" panose="020B0604020202020204" pitchFamily="34" charset="0"/>
                <a:cs typeface="Arial" panose="020B0604020202020204" pitchFamily="34" charset="0"/>
              </a:rPr>
              <a:t>The simplest, most effective way to </a:t>
            </a:r>
            <a:r>
              <a:rPr lang="en-US" sz="2800" dirty="0">
                <a:latin typeface="Arial" panose="020B0604020202020204" pitchFamily="34" charset="0"/>
                <a:cs typeface="Arial" panose="020B0604020202020204" pitchFamily="34" charset="0"/>
              </a:rPr>
              <a:t>lower</a:t>
            </a:r>
            <a:r>
              <a:rPr lang="en-US" sz="2800" b="0" i="0" u="none" strike="noStrike" baseline="0" dirty="0">
                <a:latin typeface="Arial" panose="020B0604020202020204" pitchFamily="34" charset="0"/>
                <a:cs typeface="Arial" panose="020B0604020202020204" pitchFamily="34" charset="0"/>
              </a:rPr>
              <a:t> patients’ drug costs is for manufacturers to lower their prices.</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664600-0237-408E-A0DB-5DD257904E70}"/>
              </a:ext>
            </a:extLst>
          </p:cNvPr>
          <p:cNvSpPr txBox="1"/>
          <p:nvPr/>
        </p:nvSpPr>
        <p:spPr>
          <a:xfrm>
            <a:off x="3591656" y="3503533"/>
            <a:ext cx="4129944" cy="2462213"/>
          </a:xfrm>
          <a:prstGeom prst="rect">
            <a:avLst/>
          </a:prstGeom>
          <a:solidFill>
            <a:srgbClr val="C00000"/>
          </a:solidFill>
        </p:spPr>
        <p:txBody>
          <a:bodyPr wrap="square" rtlCol="0">
            <a:spAutoFit/>
          </a:bodyPr>
          <a:lstStyle/>
          <a:p>
            <a:r>
              <a:rPr lang="en-US" sz="2200" b="1" i="1" u="none" strike="noStrike" baseline="0" dirty="0">
                <a:solidFill>
                  <a:schemeClr val="bg1"/>
                </a:solidFill>
                <a:latin typeface="Arial" panose="020B0604020202020204" pitchFamily="34" charset="0"/>
                <a:cs typeface="Arial" panose="020B0604020202020204" pitchFamily="34" charset="0"/>
              </a:rPr>
              <a:t>PCMA supports programs that facilitate more affordable access to specialty and high-cost prescription drugs—not marketing schemes that undermine efforts to lower costs.</a:t>
            </a:r>
            <a:endParaRPr lang="en-US" sz="2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24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306F9-404F-4CE3-A7EF-425CCA4F0E3B}"/>
              </a:ext>
            </a:extLst>
          </p:cNvPr>
          <p:cNvSpPr txBox="1"/>
          <p:nvPr/>
        </p:nvSpPr>
        <p:spPr>
          <a:xfrm>
            <a:off x="732331" y="294418"/>
            <a:ext cx="7679339" cy="2246769"/>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Coupons and other forms of patient assistance offered by drug manufacturers keep prices high and increase the costs patients pay, making it harder for patients to afford their prescription drugs and health insurance overall. </a:t>
            </a:r>
          </a:p>
        </p:txBody>
      </p:sp>
      <p:pic>
        <p:nvPicPr>
          <p:cNvPr id="5" name="Picture 4">
            <a:extLst>
              <a:ext uri="{FF2B5EF4-FFF2-40B4-BE49-F238E27FC236}">
                <a16:creationId xmlns:a16="http://schemas.microsoft.com/office/drawing/2014/main" id="{CBFEE411-8EBE-436F-9CA3-D0542C6C51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99191" y="2364815"/>
            <a:ext cx="5976094" cy="4006547"/>
          </a:xfrm>
          <a:prstGeom prst="rect">
            <a:avLst/>
          </a:prstGeom>
        </p:spPr>
      </p:pic>
    </p:spTree>
    <p:extLst>
      <p:ext uri="{BB962C8B-B14F-4D97-AF65-F5344CB8AC3E}">
        <p14:creationId xmlns:p14="http://schemas.microsoft.com/office/powerpoint/2010/main" val="299073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96E220-5D3B-42AF-B66A-0ACF2E1EE0D2}"/>
              </a:ext>
            </a:extLst>
          </p:cNvPr>
          <p:cNvSpPr txBox="1"/>
          <p:nvPr/>
        </p:nvSpPr>
        <p:spPr>
          <a:xfrm>
            <a:off x="456542" y="441538"/>
            <a:ext cx="7051595"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Every patient should be able to afford their medications.</a:t>
            </a:r>
          </a:p>
        </p:txBody>
      </p:sp>
      <p:sp>
        <p:nvSpPr>
          <p:cNvPr id="3" name="TextBox 2">
            <a:extLst>
              <a:ext uri="{FF2B5EF4-FFF2-40B4-BE49-F238E27FC236}">
                <a16:creationId xmlns:a16="http://schemas.microsoft.com/office/drawing/2014/main" id="{CADE35C7-80C7-49B1-91E2-BC5A941FBCA9}"/>
              </a:ext>
            </a:extLst>
          </p:cNvPr>
          <p:cNvSpPr txBox="1"/>
          <p:nvPr/>
        </p:nvSpPr>
        <p:spPr>
          <a:xfrm>
            <a:off x="3914427" y="2330181"/>
            <a:ext cx="4733917" cy="304698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The prices of drugs for which manufacturers offer coupons are going up </a:t>
            </a:r>
            <a:r>
              <a:rPr lang="en-US" sz="3200" b="1" dirty="0">
                <a:solidFill>
                  <a:srgbClr val="C00000"/>
                </a:solidFill>
                <a:latin typeface="Arial" panose="020B0604020202020204" pitchFamily="34" charset="0"/>
                <a:cs typeface="Arial" panose="020B0604020202020204" pitchFamily="34" charset="0"/>
              </a:rPr>
              <a:t>12-13% per year,</a:t>
            </a:r>
            <a:r>
              <a:rPr lang="en-US" sz="3200" b="1"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as compared to 7-8% for</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non-couponed drugs.</a:t>
            </a:r>
          </a:p>
        </p:txBody>
      </p:sp>
      <p:pic>
        <p:nvPicPr>
          <p:cNvPr id="5" name="Graphic 4">
            <a:extLst>
              <a:ext uri="{FF2B5EF4-FFF2-40B4-BE49-F238E27FC236}">
                <a16:creationId xmlns:a16="http://schemas.microsoft.com/office/drawing/2014/main" id="{ADEE68E7-F44B-463B-A957-4F7D615021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6542" y="2090343"/>
            <a:ext cx="3318751" cy="2866484"/>
          </a:xfrm>
          <a:prstGeom prst="rect">
            <a:avLst/>
          </a:prstGeom>
        </p:spPr>
      </p:pic>
      <p:sp>
        <p:nvSpPr>
          <p:cNvPr id="6" name="TextBox 5">
            <a:extLst>
              <a:ext uri="{FF2B5EF4-FFF2-40B4-BE49-F238E27FC236}">
                <a16:creationId xmlns:a16="http://schemas.microsoft.com/office/drawing/2014/main" id="{DF430371-F6BA-447F-BE1F-FFCB8C143E29}"/>
              </a:ext>
            </a:extLst>
          </p:cNvPr>
          <p:cNvSpPr txBox="1"/>
          <p:nvPr/>
        </p:nvSpPr>
        <p:spPr>
          <a:xfrm>
            <a:off x="3914427" y="1797955"/>
            <a:ext cx="458009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The Problem:</a:t>
            </a:r>
          </a:p>
        </p:txBody>
      </p:sp>
      <p:sp>
        <p:nvSpPr>
          <p:cNvPr id="7" name="Text Placeholder 3">
            <a:extLst>
              <a:ext uri="{FF2B5EF4-FFF2-40B4-BE49-F238E27FC236}">
                <a16:creationId xmlns:a16="http://schemas.microsoft.com/office/drawing/2014/main" id="{BFF89CFF-0458-43CB-964D-7A7592738C4D}"/>
              </a:ext>
            </a:extLst>
          </p:cNvPr>
          <p:cNvSpPr txBox="1">
            <a:spLocks/>
          </p:cNvSpPr>
          <p:nvPr/>
        </p:nvSpPr>
        <p:spPr>
          <a:xfrm>
            <a:off x="630238" y="6416462"/>
            <a:ext cx="7883524" cy="367727"/>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err="1"/>
              <a:t>Leemore</a:t>
            </a:r>
            <a:r>
              <a:rPr lang="en-US" sz="800" dirty="0"/>
              <a:t> Dafny, Christopher </a:t>
            </a:r>
            <a:r>
              <a:rPr lang="en-US" sz="800" dirty="0" err="1"/>
              <a:t>Ody</a:t>
            </a:r>
            <a:r>
              <a:rPr lang="en-US" sz="800" dirty="0"/>
              <a:t>, and Matt Schmitt. “When Discounts Raise Costs: The Effect of Copay Coupons on Generic Utilization.” The National Bureau of Economic Research. (October 2016).</a:t>
            </a:r>
            <a:endParaRPr lang="en-US" sz="800" u="sng" dirty="0"/>
          </a:p>
        </p:txBody>
      </p:sp>
    </p:spTree>
    <p:extLst>
      <p:ext uri="{BB962C8B-B14F-4D97-AF65-F5344CB8AC3E}">
        <p14:creationId xmlns:p14="http://schemas.microsoft.com/office/powerpoint/2010/main" val="185803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hite, accessory&#10;&#10;Description automatically generated">
            <a:extLst>
              <a:ext uri="{FF2B5EF4-FFF2-40B4-BE49-F238E27FC236}">
                <a16:creationId xmlns:a16="http://schemas.microsoft.com/office/drawing/2014/main" id="{CBE3F148-CD15-450F-A435-174DFA656F65}"/>
              </a:ext>
            </a:extLst>
          </p:cNvPr>
          <p:cNvPicPr>
            <a:picLocks noChangeAspect="1"/>
          </p:cNvPicPr>
          <p:nvPr/>
        </p:nvPicPr>
        <p:blipFill rotWithShape="1">
          <a:blip r:embed="rId2">
            <a:alphaModFix amt="22000"/>
            <a:extLst>
              <a:ext uri="{28A0092B-C50C-407E-A947-70E740481C1C}">
                <a14:useLocalDpi xmlns:a14="http://schemas.microsoft.com/office/drawing/2010/main" val="0"/>
              </a:ext>
            </a:extLst>
          </a:blip>
          <a:srcRect l="11111" r="15149" b="9607"/>
          <a:stretch/>
        </p:blipFill>
        <p:spPr>
          <a:xfrm>
            <a:off x="0" y="-76913"/>
            <a:ext cx="9144000" cy="6934913"/>
          </a:xfrm>
          <a:prstGeom prst="rect">
            <a:avLst/>
          </a:prstGeom>
        </p:spPr>
      </p:pic>
      <p:sp>
        <p:nvSpPr>
          <p:cNvPr id="2" name="TextBox 1">
            <a:extLst>
              <a:ext uri="{FF2B5EF4-FFF2-40B4-BE49-F238E27FC236}">
                <a16:creationId xmlns:a16="http://schemas.microsoft.com/office/drawing/2014/main" id="{F6BC0BED-143D-4A6C-815D-6B5E3CE590AF}"/>
              </a:ext>
            </a:extLst>
          </p:cNvPr>
          <p:cNvSpPr txBox="1"/>
          <p:nvPr/>
        </p:nvSpPr>
        <p:spPr>
          <a:xfrm>
            <a:off x="2452643" y="2590296"/>
            <a:ext cx="6061120" cy="353943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Brand-name drug manufacturers offer coupons to steer patients to use (or switch to) their more expensive drug instead of an equally effective, more affordable generic or brand alternative.</a:t>
            </a:r>
          </a:p>
        </p:txBody>
      </p:sp>
      <p:pic>
        <p:nvPicPr>
          <p:cNvPr id="7" name="Graphic 6">
            <a:extLst>
              <a:ext uri="{FF2B5EF4-FFF2-40B4-BE49-F238E27FC236}">
                <a16:creationId xmlns:a16="http://schemas.microsoft.com/office/drawing/2014/main" id="{E420211E-EECD-484E-828C-2E62B4E50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965597">
            <a:off x="1279564" y="369340"/>
            <a:ext cx="2689926" cy="1624824"/>
          </a:xfrm>
          <a:prstGeom prst="rect">
            <a:avLst/>
          </a:prstGeom>
        </p:spPr>
      </p:pic>
      <p:sp>
        <p:nvSpPr>
          <p:cNvPr id="6" name="TextBox 5">
            <a:extLst>
              <a:ext uri="{FF2B5EF4-FFF2-40B4-BE49-F238E27FC236}">
                <a16:creationId xmlns:a16="http://schemas.microsoft.com/office/drawing/2014/main" id="{B53C8D67-9175-47FD-830A-DAC64ACCF2A4}"/>
              </a:ext>
            </a:extLst>
          </p:cNvPr>
          <p:cNvSpPr txBox="1"/>
          <p:nvPr/>
        </p:nvSpPr>
        <p:spPr>
          <a:xfrm>
            <a:off x="2452643" y="2005521"/>
            <a:ext cx="458009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Why?</a:t>
            </a:r>
          </a:p>
        </p:txBody>
      </p:sp>
      <p:sp>
        <p:nvSpPr>
          <p:cNvPr id="8" name="Text Placeholder 3">
            <a:extLst>
              <a:ext uri="{FF2B5EF4-FFF2-40B4-BE49-F238E27FC236}">
                <a16:creationId xmlns:a16="http://schemas.microsoft.com/office/drawing/2014/main" id="{B8C51F76-3A30-4CEC-BFC6-7ECB84CB1382}"/>
              </a:ext>
            </a:extLst>
          </p:cNvPr>
          <p:cNvSpPr txBox="1">
            <a:spLocks/>
          </p:cNvSpPr>
          <p:nvPr/>
        </p:nvSpPr>
        <p:spPr>
          <a:xfrm>
            <a:off x="630238" y="6025896"/>
            <a:ext cx="8056562" cy="322007"/>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U.S. Department of Health and Human Services Office of Inspector General. “Manufacturer Safeguards May Not Prevent Copayment Coupon Use for Part D Drugs.” Report OEI-05-12-00540. (September 2014); and Commonwealth of Massachusetts. “Prescription Drug Coupon Study: Report to the Massachusetts Legislature.” (July 2020).</a:t>
            </a:r>
            <a:endParaRPr lang="en-US" sz="800" u="sng" dirty="0"/>
          </a:p>
        </p:txBody>
      </p:sp>
    </p:spTree>
    <p:extLst>
      <p:ext uri="{BB962C8B-B14F-4D97-AF65-F5344CB8AC3E}">
        <p14:creationId xmlns:p14="http://schemas.microsoft.com/office/powerpoint/2010/main" val="2635149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white pills&#10;&#10;Description automatically generated with low confidence">
            <a:extLst>
              <a:ext uri="{FF2B5EF4-FFF2-40B4-BE49-F238E27FC236}">
                <a16:creationId xmlns:a16="http://schemas.microsoft.com/office/drawing/2014/main" id="{F591339A-0E41-4437-8A6C-1B66FB4DE96A}"/>
              </a:ext>
            </a:extLst>
          </p:cNvPr>
          <p:cNvPicPr>
            <a:picLocks noChangeAspect="1"/>
          </p:cNvPicPr>
          <p:nvPr/>
        </p:nvPicPr>
        <p:blipFill rotWithShape="1">
          <a:blip r:embed="rId2">
            <a:alphaModFix amt="29000"/>
            <a:extLst>
              <a:ext uri="{28A0092B-C50C-407E-A947-70E740481C1C}">
                <a14:useLocalDpi xmlns:a14="http://schemas.microsoft.com/office/drawing/2010/main" val="0"/>
              </a:ext>
            </a:extLst>
          </a:blip>
          <a:srcRect t="11628" b="-15533"/>
          <a:stretch/>
        </p:blipFill>
        <p:spPr>
          <a:xfrm>
            <a:off x="0" y="0"/>
            <a:ext cx="9144000" cy="4324172"/>
          </a:xfrm>
          <a:prstGeom prst="rect">
            <a:avLst/>
          </a:prstGeom>
        </p:spPr>
      </p:pic>
      <p:pic>
        <p:nvPicPr>
          <p:cNvPr id="2" name="Graphic 1">
            <a:extLst>
              <a:ext uri="{FF2B5EF4-FFF2-40B4-BE49-F238E27FC236}">
                <a16:creationId xmlns:a16="http://schemas.microsoft.com/office/drawing/2014/main" id="{C6CF6C16-5EC8-454E-B42C-87EAECA90C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3334" y="1943967"/>
            <a:ext cx="3032080" cy="3015995"/>
          </a:xfrm>
          <a:prstGeom prst="rect">
            <a:avLst/>
          </a:prstGeom>
        </p:spPr>
      </p:pic>
      <p:sp>
        <p:nvSpPr>
          <p:cNvPr id="4" name="TextBox 3">
            <a:extLst>
              <a:ext uri="{FF2B5EF4-FFF2-40B4-BE49-F238E27FC236}">
                <a16:creationId xmlns:a16="http://schemas.microsoft.com/office/drawing/2014/main" id="{33275711-BBBD-4854-9B9A-65074698ADAA}"/>
              </a:ext>
            </a:extLst>
          </p:cNvPr>
          <p:cNvSpPr txBox="1"/>
          <p:nvPr/>
        </p:nvSpPr>
        <p:spPr>
          <a:xfrm>
            <a:off x="539794" y="989644"/>
            <a:ext cx="4258132" cy="440120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 USC Schaeffer analysis of the top drugs by spending found that 88% of brand drugs with manufacturer coupons were for medications for which lower-cost generics or brand alternatives were available.</a:t>
            </a:r>
          </a:p>
        </p:txBody>
      </p:sp>
      <p:cxnSp>
        <p:nvCxnSpPr>
          <p:cNvPr id="6" name="Connector: Elbow 5">
            <a:extLst>
              <a:ext uri="{FF2B5EF4-FFF2-40B4-BE49-F238E27FC236}">
                <a16:creationId xmlns:a16="http://schemas.microsoft.com/office/drawing/2014/main" id="{61794EBE-847F-4369-8746-9D419358E8B2}"/>
              </a:ext>
            </a:extLst>
          </p:cNvPr>
          <p:cNvCxnSpPr>
            <a:cxnSpLocks/>
            <a:stCxn id="2" idx="3"/>
            <a:endCxn id="10" idx="1"/>
          </p:cNvCxnSpPr>
          <p:nvPr/>
        </p:nvCxnSpPr>
        <p:spPr>
          <a:xfrm flipH="1" flipV="1">
            <a:off x="6946458" y="1559247"/>
            <a:ext cx="1008956" cy="1892718"/>
          </a:xfrm>
          <a:prstGeom prst="bentConnector5">
            <a:avLst>
              <a:gd name="adj1" fmla="val -22657"/>
              <a:gd name="adj2" fmla="val 132404"/>
              <a:gd name="adj3" fmla="val 122657"/>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A7930DF-F0B1-429B-8EC3-3740C752232D}"/>
              </a:ext>
            </a:extLst>
          </p:cNvPr>
          <p:cNvSpPr txBox="1"/>
          <p:nvPr/>
        </p:nvSpPr>
        <p:spPr>
          <a:xfrm>
            <a:off x="6946458" y="1174526"/>
            <a:ext cx="1314784" cy="769441"/>
          </a:xfrm>
          <a:prstGeom prst="rect">
            <a:avLst/>
          </a:prstGeom>
          <a:noFill/>
        </p:spPr>
        <p:txBody>
          <a:bodyPr wrap="none" rtlCol="0">
            <a:spAutoFit/>
          </a:bodyPr>
          <a:lstStyle/>
          <a:p>
            <a:r>
              <a:rPr lang="en-US" sz="4400" b="1" dirty="0">
                <a:solidFill>
                  <a:srgbClr val="2F98DB"/>
                </a:solidFill>
                <a:latin typeface="Arial" panose="020B0604020202020204" pitchFamily="34" charset="0"/>
                <a:cs typeface="Arial" panose="020B0604020202020204" pitchFamily="34" charset="0"/>
              </a:rPr>
              <a:t>88%</a:t>
            </a:r>
          </a:p>
        </p:txBody>
      </p:sp>
      <p:sp>
        <p:nvSpPr>
          <p:cNvPr id="8" name="Text Placeholder 3">
            <a:extLst>
              <a:ext uri="{FF2B5EF4-FFF2-40B4-BE49-F238E27FC236}">
                <a16:creationId xmlns:a16="http://schemas.microsoft.com/office/drawing/2014/main" id="{AA76E70C-003B-403D-8048-5749361FB3FA}"/>
              </a:ext>
            </a:extLst>
          </p:cNvPr>
          <p:cNvSpPr txBox="1">
            <a:spLocks/>
          </p:cNvSpPr>
          <p:nvPr/>
        </p:nvSpPr>
        <p:spPr>
          <a:xfrm>
            <a:off x="630238" y="5989320"/>
            <a:ext cx="7883524" cy="367727"/>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Karen Van Nuys, Geoffrey Joyce, Rocio </a:t>
            </a:r>
            <a:r>
              <a:rPr lang="en-US" sz="800" dirty="0" err="1"/>
              <a:t>Ribero</a:t>
            </a:r>
            <a:r>
              <a:rPr lang="en-US" sz="800" dirty="0"/>
              <a:t>, and Dana Goldman, USC Schaeffer Center for Health Policy &amp; Economics. “A Perspective on Prescription Drug Copayment Coupons.” (February 2018). </a:t>
            </a:r>
            <a:r>
              <a:rPr lang="en-US" sz="800" u="sng" dirty="0"/>
              <a:t>https://healthpolicy.usc.edu/wp-content/uploads/2018/02/2018.02_Prescription20Copay20Coupons20White20Paper_Final-2.pdf</a:t>
            </a:r>
          </a:p>
        </p:txBody>
      </p:sp>
    </p:spTree>
    <p:extLst>
      <p:ext uri="{BB962C8B-B14F-4D97-AF65-F5344CB8AC3E}">
        <p14:creationId xmlns:p14="http://schemas.microsoft.com/office/powerpoint/2010/main" val="324474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A834E93-7709-406C-8055-B8738CCCC410}"/>
              </a:ext>
            </a:extLst>
          </p:cNvPr>
          <p:cNvPicPr>
            <a:picLocks noChangeAspect="1"/>
          </p:cNvPicPr>
          <p:nvPr/>
        </p:nvPicPr>
        <p:blipFill rotWithShape="1">
          <a:blip r:embed="rId2">
            <a:alphaModFix amt="23000"/>
            <a:extLst>
              <a:ext uri="{28A0092B-C50C-407E-A947-70E740481C1C}">
                <a14:useLocalDpi xmlns:a14="http://schemas.microsoft.com/office/drawing/2010/main" val="0"/>
              </a:ext>
            </a:extLst>
          </a:blip>
          <a:srcRect t="26813" b="-2470"/>
          <a:stretch/>
        </p:blipFill>
        <p:spPr>
          <a:xfrm>
            <a:off x="0" y="0"/>
            <a:ext cx="9144000" cy="4580546"/>
          </a:xfrm>
          <a:prstGeom prst="rect">
            <a:avLst/>
          </a:prstGeom>
        </p:spPr>
      </p:pic>
      <p:graphicFrame>
        <p:nvGraphicFramePr>
          <p:cNvPr id="3" name="Table 3">
            <a:extLst>
              <a:ext uri="{FF2B5EF4-FFF2-40B4-BE49-F238E27FC236}">
                <a16:creationId xmlns:a16="http://schemas.microsoft.com/office/drawing/2014/main" id="{6B1C4F1A-047F-49C7-AF72-E9095E725EDE}"/>
              </a:ext>
            </a:extLst>
          </p:cNvPr>
          <p:cNvGraphicFramePr>
            <a:graphicFrameLocks noGrp="1"/>
          </p:cNvGraphicFramePr>
          <p:nvPr>
            <p:extLst>
              <p:ext uri="{D42A27DB-BD31-4B8C-83A1-F6EECF244321}">
                <p14:modId xmlns:p14="http://schemas.microsoft.com/office/powerpoint/2010/main" val="1904573076"/>
              </p:ext>
            </p:extLst>
          </p:nvPr>
        </p:nvGraphicFramePr>
        <p:xfrm>
          <a:off x="426720" y="1676400"/>
          <a:ext cx="8260080" cy="4632960"/>
        </p:xfrm>
        <a:graphic>
          <a:graphicData uri="http://schemas.openxmlformats.org/drawingml/2006/table">
            <a:tbl>
              <a:tblPr firstRow="1" bandRow="1">
                <a:tableStyleId>{5C22544A-7EE6-4342-B048-85BDC9FD1C3A}</a:tableStyleId>
              </a:tblPr>
              <a:tblGrid>
                <a:gridCol w="1610360">
                  <a:extLst>
                    <a:ext uri="{9D8B030D-6E8A-4147-A177-3AD203B41FA5}">
                      <a16:colId xmlns:a16="http://schemas.microsoft.com/office/drawing/2014/main" val="2346943299"/>
                    </a:ext>
                  </a:extLst>
                </a:gridCol>
                <a:gridCol w="1610360">
                  <a:extLst>
                    <a:ext uri="{9D8B030D-6E8A-4147-A177-3AD203B41FA5}">
                      <a16:colId xmlns:a16="http://schemas.microsoft.com/office/drawing/2014/main" val="201468806"/>
                    </a:ext>
                  </a:extLst>
                </a:gridCol>
                <a:gridCol w="1610360">
                  <a:extLst>
                    <a:ext uri="{9D8B030D-6E8A-4147-A177-3AD203B41FA5}">
                      <a16:colId xmlns:a16="http://schemas.microsoft.com/office/drawing/2014/main" val="330033802"/>
                    </a:ext>
                  </a:extLst>
                </a:gridCol>
                <a:gridCol w="1905000">
                  <a:extLst>
                    <a:ext uri="{9D8B030D-6E8A-4147-A177-3AD203B41FA5}">
                      <a16:colId xmlns:a16="http://schemas.microsoft.com/office/drawing/2014/main" val="4215277448"/>
                    </a:ext>
                  </a:extLst>
                </a:gridCol>
                <a:gridCol w="1524000">
                  <a:extLst>
                    <a:ext uri="{9D8B030D-6E8A-4147-A177-3AD203B41FA5}">
                      <a16:colId xmlns:a16="http://schemas.microsoft.com/office/drawing/2014/main" val="812797882"/>
                    </a:ext>
                  </a:extLst>
                </a:gridCol>
              </a:tblGrid>
              <a:tr h="1127760">
                <a:tc>
                  <a:txBody>
                    <a:bodyPr/>
                    <a:lstStyle/>
                    <a:p>
                      <a:endParaRPr lang="en-US"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2392474"/>
                  </a:ext>
                </a:extLst>
              </a:tr>
              <a:tr h="3211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Manufacturers set the prices of their prescription drugs. For example, a manufacturer may price a brand-name </a:t>
                      </a:r>
                      <a:r>
                        <a:rPr lang="da-DK" sz="1400" b="0" i="0" u="none" strike="noStrike" kern="1200" baseline="0" dirty="0">
                          <a:solidFill>
                            <a:schemeClr val="dk1"/>
                          </a:solidFill>
                          <a:latin typeface="Arial" panose="020B0604020202020204" pitchFamily="34" charset="0"/>
                          <a:ea typeface="+mn-ea"/>
                          <a:cs typeface="Arial" panose="020B0604020202020204" pitchFamily="34" charset="0"/>
                        </a:rPr>
                        <a:t>drug at $25 per pill, </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or $2,250 for a 30-day supply (at three pills per day).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b="0" i="0" u="none" strike="noStrike" baseline="0" dirty="0">
                          <a:latin typeface="Arial" panose="020B0604020202020204" pitchFamily="34" charset="0"/>
                          <a:cs typeface="Arial" panose="020B0604020202020204" pitchFamily="34" charset="0"/>
                        </a:rPr>
                        <a:t>Private negotiations between plan sponsors and manufacturers inform price concessions (“rebates”) and formulary placement (“tier”) strategies.</a:t>
                      </a:r>
                      <a:endParaRPr lang="en-US" sz="14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When there are more affordable generics or brand alternatives, the</a:t>
                      </a:r>
                    </a:p>
                    <a:p>
                      <a:pPr algn="l"/>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plan sponsor places that more expensive drug on a nonpreferred or specialty tier that imposes 25% coinsurance up to the plan’s annual out-of-pocket (OOP) limit.</a:t>
                      </a:r>
                    </a:p>
                    <a:p>
                      <a:pPr algn="l"/>
                      <a:endParaRPr lang="en-US" sz="14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0" dirty="0">
                          <a:latin typeface="Arial" panose="020B0604020202020204" pitchFamily="34" charset="0"/>
                          <a:cs typeface="Arial" panose="020B0604020202020204" pitchFamily="34" charset="0"/>
                        </a:rPr>
                        <a:t>To incent patients to use their drug instead of a </a:t>
                      </a:r>
                      <a:r>
                        <a:rPr lang="en-US" sz="1400" b="0" i="1" u="none" strike="noStrike" baseline="0" dirty="0">
                          <a:latin typeface="Arial" panose="020B0604020202020204" pitchFamily="34" charset="0"/>
                          <a:cs typeface="Arial" panose="020B0604020202020204" pitchFamily="34" charset="0"/>
                        </a:rPr>
                        <a:t>more affordable</a:t>
                      </a:r>
                      <a:r>
                        <a:rPr lang="en-US" sz="1400" b="0" i="0" u="none" strike="noStrike" baseline="0" dirty="0">
                          <a:latin typeface="Arial" panose="020B0604020202020204" pitchFamily="34" charset="0"/>
                          <a:cs typeface="Arial" panose="020B0604020202020204" pitchFamily="34" charset="0"/>
                        </a:rPr>
                        <a:t> option, the manufacturer makes available a coupon that limits the patient’s OOP costs to $100 per 30-day supply (instead of $562.50, or 25% of $2,250), with the manufacturer paying the difference ($462.50) to the pharmacy.</a:t>
                      </a:r>
                      <a:endParaRPr lang="en-US" sz="14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0" dirty="0">
                          <a:latin typeface="Arial" panose="020B0604020202020204" pitchFamily="34" charset="0"/>
                          <a:cs typeface="Arial" panose="020B0604020202020204" pitchFamily="34" charset="0"/>
                        </a:rPr>
                        <a:t>But the plan sponsor must still reimburse the pharmacy the remaining 75%, or $1,687.50 for this higher cost brand—</a:t>
                      </a:r>
                      <a:r>
                        <a:rPr lang="en-US" sz="1400" b="1" i="1" u="none" strike="noStrike" baseline="0" dirty="0">
                          <a:latin typeface="Arial" panose="020B0604020202020204" pitchFamily="34" charset="0"/>
                          <a:cs typeface="Arial" panose="020B0604020202020204" pitchFamily="34" charset="0"/>
                        </a:rPr>
                        <a:t>raising</a:t>
                      </a:r>
                      <a:r>
                        <a:rPr lang="en-US" sz="1400" b="1" i="1" dirty="0">
                          <a:latin typeface="Arial" panose="020B0604020202020204" pitchFamily="34" charset="0"/>
                          <a:cs typeface="Arial" panose="020B0604020202020204" pitchFamily="34" charset="0"/>
                        </a:rPr>
                        <a:t> </a:t>
                      </a:r>
                      <a:r>
                        <a:rPr lang="en-US" sz="1400" b="1" i="1" u="none" strike="noStrike" baseline="0" dirty="0">
                          <a:latin typeface="Arial" panose="020B0604020202020204" pitchFamily="34" charset="0"/>
                          <a:cs typeface="Arial" panose="020B0604020202020204" pitchFamily="34" charset="0"/>
                        </a:rPr>
                        <a:t>costs for everyone</a:t>
                      </a:r>
                      <a:r>
                        <a:rPr lang="en-US" sz="1400" b="0" i="1" u="none" strike="noStrike" baseline="0" dirty="0">
                          <a:latin typeface="Arial" panose="020B0604020202020204" pitchFamily="34" charset="0"/>
                          <a:cs typeface="Arial" panose="020B0604020202020204" pitchFamily="34" charset="0"/>
                        </a:rPr>
                        <a:t>.</a:t>
                      </a:r>
                      <a:endParaRPr lang="en-US" sz="1400" b="0" i="1"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7203117"/>
                  </a:ext>
                </a:extLst>
              </a:tr>
            </a:tbl>
          </a:graphicData>
        </a:graphic>
      </p:graphicFrame>
      <p:pic>
        <p:nvPicPr>
          <p:cNvPr id="19" name="Graphic 18">
            <a:extLst>
              <a:ext uri="{FF2B5EF4-FFF2-40B4-BE49-F238E27FC236}">
                <a16:creationId xmlns:a16="http://schemas.microsoft.com/office/drawing/2014/main" id="{8163DC6C-233B-4EC4-8BD0-9AFF0C9CF7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622" y="1780292"/>
            <a:ext cx="894305" cy="883876"/>
          </a:xfrm>
          <a:prstGeom prst="rect">
            <a:avLst/>
          </a:prstGeom>
        </p:spPr>
      </p:pic>
      <p:pic>
        <p:nvPicPr>
          <p:cNvPr id="20" name="Graphic 19">
            <a:extLst>
              <a:ext uri="{FF2B5EF4-FFF2-40B4-BE49-F238E27FC236}">
                <a16:creationId xmlns:a16="http://schemas.microsoft.com/office/drawing/2014/main" id="{0A44C608-D78A-4108-8177-72FBD9B76C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2852" y="1800564"/>
            <a:ext cx="1201197" cy="843332"/>
          </a:xfrm>
          <a:prstGeom prst="rect">
            <a:avLst/>
          </a:prstGeom>
        </p:spPr>
      </p:pic>
      <p:grpSp>
        <p:nvGrpSpPr>
          <p:cNvPr id="21" name="Group 20">
            <a:extLst>
              <a:ext uri="{FF2B5EF4-FFF2-40B4-BE49-F238E27FC236}">
                <a16:creationId xmlns:a16="http://schemas.microsoft.com/office/drawing/2014/main" id="{D40E5102-16FC-481B-8481-A37B1C3989A0}"/>
              </a:ext>
            </a:extLst>
          </p:cNvPr>
          <p:cNvGrpSpPr/>
          <p:nvPr/>
        </p:nvGrpSpPr>
        <p:grpSpPr>
          <a:xfrm>
            <a:off x="3859301" y="1872185"/>
            <a:ext cx="1185061" cy="712764"/>
            <a:chOff x="3857629" y="2146184"/>
            <a:chExt cx="1185061" cy="712764"/>
          </a:xfrm>
        </p:grpSpPr>
        <p:pic>
          <p:nvPicPr>
            <p:cNvPr id="22" name="Graphic 21">
              <a:extLst>
                <a:ext uri="{FF2B5EF4-FFF2-40B4-BE49-F238E27FC236}">
                  <a16:creationId xmlns:a16="http://schemas.microsoft.com/office/drawing/2014/main" id="{3A2D0D05-3086-4580-A1C4-C4640F052B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57629" y="2146184"/>
              <a:ext cx="322595" cy="705409"/>
            </a:xfrm>
            <a:prstGeom prst="rect">
              <a:avLst/>
            </a:prstGeom>
          </p:spPr>
        </p:pic>
        <p:pic>
          <p:nvPicPr>
            <p:cNvPr id="23" name="Graphic 22">
              <a:extLst>
                <a:ext uri="{FF2B5EF4-FFF2-40B4-BE49-F238E27FC236}">
                  <a16:creationId xmlns:a16="http://schemas.microsoft.com/office/drawing/2014/main" id="{A698D6BF-0DB5-491D-AC0D-857337F2DE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88862" y="2146184"/>
              <a:ext cx="322595" cy="705409"/>
            </a:xfrm>
            <a:prstGeom prst="rect">
              <a:avLst/>
            </a:prstGeom>
          </p:spPr>
        </p:pic>
        <p:pic>
          <p:nvPicPr>
            <p:cNvPr id="24" name="Graphic 23">
              <a:extLst>
                <a:ext uri="{FF2B5EF4-FFF2-40B4-BE49-F238E27FC236}">
                  <a16:creationId xmlns:a16="http://schemas.microsoft.com/office/drawing/2014/main" id="{A7DF445D-D809-434B-B6F0-842C853169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0095" y="2153539"/>
              <a:ext cx="322595" cy="705409"/>
            </a:xfrm>
            <a:prstGeom prst="rect">
              <a:avLst/>
            </a:prstGeom>
          </p:spPr>
        </p:pic>
      </p:grpSp>
      <p:pic>
        <p:nvPicPr>
          <p:cNvPr id="25" name="Graphic 24">
            <a:extLst>
              <a:ext uri="{FF2B5EF4-FFF2-40B4-BE49-F238E27FC236}">
                <a16:creationId xmlns:a16="http://schemas.microsoft.com/office/drawing/2014/main" id="{A78D8A31-9F37-463B-94C6-E1C916CFBE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44292" y="1938684"/>
            <a:ext cx="931590" cy="579766"/>
          </a:xfrm>
          <a:prstGeom prst="rect">
            <a:avLst/>
          </a:prstGeom>
        </p:spPr>
      </p:pic>
      <p:pic>
        <p:nvPicPr>
          <p:cNvPr id="26" name="Graphic 25">
            <a:extLst>
              <a:ext uri="{FF2B5EF4-FFF2-40B4-BE49-F238E27FC236}">
                <a16:creationId xmlns:a16="http://schemas.microsoft.com/office/drawing/2014/main" id="{4C81B707-DEAF-42A4-A218-8E42634CD50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80117" y="1833510"/>
            <a:ext cx="706753" cy="790114"/>
          </a:xfrm>
          <a:prstGeom prst="rect">
            <a:avLst/>
          </a:prstGeom>
        </p:spPr>
      </p:pic>
      <p:sp>
        <p:nvSpPr>
          <p:cNvPr id="13" name="TextBox 12">
            <a:extLst>
              <a:ext uri="{FF2B5EF4-FFF2-40B4-BE49-F238E27FC236}">
                <a16:creationId xmlns:a16="http://schemas.microsoft.com/office/drawing/2014/main" id="{A11A513B-DF8C-4341-BBEE-E3335EA6CD7C}"/>
              </a:ext>
            </a:extLst>
          </p:cNvPr>
          <p:cNvSpPr txBox="1"/>
          <p:nvPr/>
        </p:nvSpPr>
        <p:spPr>
          <a:xfrm>
            <a:off x="333286" y="297877"/>
            <a:ext cx="8375460"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Consider a $2,250 brand-name drug</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(for a 30-day supply):</a:t>
            </a:r>
          </a:p>
        </p:txBody>
      </p:sp>
    </p:spTree>
    <p:extLst>
      <p:ext uri="{BB962C8B-B14F-4D97-AF65-F5344CB8AC3E}">
        <p14:creationId xmlns:p14="http://schemas.microsoft.com/office/powerpoint/2010/main" val="331669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C92438-A648-4A4C-B3C4-26A4FC679D3D}"/>
              </a:ext>
            </a:extLst>
          </p:cNvPr>
          <p:cNvPicPr>
            <a:picLocks noChangeAspect="1"/>
          </p:cNvPicPr>
          <p:nvPr/>
        </p:nvPicPr>
        <p:blipFill rotWithShape="1">
          <a:blip r:embed="rId2"/>
          <a:srcRect l="52540" t="39691" r="40247" b="19632"/>
          <a:stretch/>
        </p:blipFill>
        <p:spPr>
          <a:xfrm>
            <a:off x="471487" y="1843087"/>
            <a:ext cx="2314575" cy="4078741"/>
          </a:xfrm>
          <a:prstGeom prst="rect">
            <a:avLst/>
          </a:prstGeom>
        </p:spPr>
      </p:pic>
      <p:pic>
        <p:nvPicPr>
          <p:cNvPr id="7" name="Picture 6">
            <a:extLst>
              <a:ext uri="{FF2B5EF4-FFF2-40B4-BE49-F238E27FC236}">
                <a16:creationId xmlns:a16="http://schemas.microsoft.com/office/drawing/2014/main" id="{162E3E1C-9B5F-478B-866B-BE0EDD18CBC6}"/>
              </a:ext>
            </a:extLst>
          </p:cNvPr>
          <p:cNvPicPr>
            <a:picLocks noChangeAspect="1"/>
          </p:cNvPicPr>
          <p:nvPr/>
        </p:nvPicPr>
        <p:blipFill rotWithShape="1">
          <a:blip r:embed="rId2"/>
          <a:srcRect l="71585" t="51471" r="5981" b="22433"/>
          <a:stretch/>
        </p:blipFill>
        <p:spPr>
          <a:xfrm>
            <a:off x="5156873" y="1604718"/>
            <a:ext cx="3722233" cy="1353107"/>
          </a:xfrm>
          <a:prstGeom prst="rect">
            <a:avLst/>
          </a:prstGeom>
        </p:spPr>
      </p:pic>
      <p:sp>
        <p:nvSpPr>
          <p:cNvPr id="9" name="Text Placeholder 3">
            <a:extLst>
              <a:ext uri="{FF2B5EF4-FFF2-40B4-BE49-F238E27FC236}">
                <a16:creationId xmlns:a16="http://schemas.microsoft.com/office/drawing/2014/main" id="{27F16B66-C0CB-4162-AF8B-A36C47ACA42F}"/>
              </a:ext>
            </a:extLst>
          </p:cNvPr>
          <p:cNvSpPr txBox="1">
            <a:spLocks/>
          </p:cNvSpPr>
          <p:nvPr/>
        </p:nvSpPr>
        <p:spPr>
          <a:xfrm>
            <a:off x="630238" y="6151451"/>
            <a:ext cx="7883524" cy="205595"/>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Commonwealth of Massachusetts. “Prescription Drug Coupon Study: Report to the Massachusetts Legislature,” Exhibit 11. (July 2020).</a:t>
            </a:r>
            <a:endParaRPr lang="en-US" sz="800" u="sng" dirty="0"/>
          </a:p>
        </p:txBody>
      </p:sp>
      <p:pic>
        <p:nvPicPr>
          <p:cNvPr id="10" name="Picture 9">
            <a:extLst>
              <a:ext uri="{FF2B5EF4-FFF2-40B4-BE49-F238E27FC236}">
                <a16:creationId xmlns:a16="http://schemas.microsoft.com/office/drawing/2014/main" id="{D7B3163C-4975-42E9-9F75-CF82538768BA}"/>
              </a:ext>
            </a:extLst>
          </p:cNvPr>
          <p:cNvPicPr>
            <a:picLocks noChangeAspect="1"/>
          </p:cNvPicPr>
          <p:nvPr/>
        </p:nvPicPr>
        <p:blipFill rotWithShape="1">
          <a:blip r:embed="rId2"/>
          <a:srcRect l="62491" t="37313" r="30120" b="19632"/>
          <a:stretch/>
        </p:blipFill>
        <p:spPr>
          <a:xfrm>
            <a:off x="2786062" y="1604718"/>
            <a:ext cx="2370811" cy="4317110"/>
          </a:xfrm>
          <a:prstGeom prst="rect">
            <a:avLst/>
          </a:prstGeom>
        </p:spPr>
      </p:pic>
      <p:sp>
        <p:nvSpPr>
          <p:cNvPr id="13" name="TextBox 12">
            <a:extLst>
              <a:ext uri="{FF2B5EF4-FFF2-40B4-BE49-F238E27FC236}">
                <a16:creationId xmlns:a16="http://schemas.microsoft.com/office/drawing/2014/main" id="{7F8EBC1D-1952-4A84-BFDA-343E8F28F1B7}"/>
              </a:ext>
            </a:extLst>
          </p:cNvPr>
          <p:cNvSpPr txBox="1"/>
          <p:nvPr/>
        </p:nvSpPr>
        <p:spPr>
          <a:xfrm>
            <a:off x="333286" y="297877"/>
            <a:ext cx="8375460"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How Manufacturer Coupons Change Financial Incentives for Patients</a:t>
            </a:r>
          </a:p>
        </p:txBody>
      </p:sp>
      <p:pic>
        <p:nvPicPr>
          <p:cNvPr id="15" name="Picture 14" descr="A picture containing white, accessory&#10;&#10;Description automatically generated">
            <a:extLst>
              <a:ext uri="{FF2B5EF4-FFF2-40B4-BE49-F238E27FC236}">
                <a16:creationId xmlns:a16="http://schemas.microsoft.com/office/drawing/2014/main" id="{04C0F78F-4B67-4E7F-90D8-2C630F3D4E39}"/>
              </a:ext>
            </a:extLst>
          </p:cNvPr>
          <p:cNvPicPr>
            <a:picLocks noChangeAspect="1"/>
          </p:cNvPicPr>
          <p:nvPr/>
        </p:nvPicPr>
        <p:blipFill rotWithShape="1">
          <a:blip r:embed="rId3">
            <a:alphaModFix amt="22000"/>
            <a:extLst>
              <a:ext uri="{28A0092B-C50C-407E-A947-70E740481C1C}">
                <a14:useLocalDpi xmlns:a14="http://schemas.microsoft.com/office/drawing/2010/main" val="0"/>
              </a:ext>
            </a:extLst>
          </a:blip>
          <a:srcRect l="11111" r="15149" b="9607"/>
          <a:stretch/>
        </p:blipFill>
        <p:spPr>
          <a:xfrm>
            <a:off x="0" y="-76913"/>
            <a:ext cx="9144000" cy="6934913"/>
          </a:xfrm>
          <a:prstGeom prst="rect">
            <a:avLst/>
          </a:prstGeom>
        </p:spPr>
      </p:pic>
    </p:spTree>
    <p:extLst>
      <p:ext uri="{BB962C8B-B14F-4D97-AF65-F5344CB8AC3E}">
        <p14:creationId xmlns:p14="http://schemas.microsoft.com/office/powerpoint/2010/main" val="260188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descr="A picture containing white, accessory&#10;&#10;Description automatically generated">
            <a:extLst>
              <a:ext uri="{FF2B5EF4-FFF2-40B4-BE49-F238E27FC236}">
                <a16:creationId xmlns:a16="http://schemas.microsoft.com/office/drawing/2014/main" id="{DCD55B25-9113-4FF5-A075-334D4BD27337}"/>
              </a:ext>
            </a:extLst>
          </p:cNvPr>
          <p:cNvPicPr>
            <a:picLocks noChangeAspect="1"/>
          </p:cNvPicPr>
          <p:nvPr/>
        </p:nvPicPr>
        <p:blipFill rotWithShape="1">
          <a:blip r:embed="rId3">
            <a:alphaModFix amt="22000"/>
            <a:extLst>
              <a:ext uri="{28A0092B-C50C-407E-A947-70E740481C1C}">
                <a14:useLocalDpi xmlns:a14="http://schemas.microsoft.com/office/drawing/2010/main" val="0"/>
              </a:ext>
            </a:extLst>
          </a:blip>
          <a:srcRect l="11111" r="15149" b="16966"/>
          <a:stretch/>
        </p:blipFill>
        <p:spPr>
          <a:xfrm>
            <a:off x="0" y="487632"/>
            <a:ext cx="9144000" cy="6370372"/>
          </a:xfrm>
          <a:prstGeom prst="rect">
            <a:avLst/>
          </a:prstGeom>
        </p:spPr>
      </p:pic>
      <p:sp>
        <p:nvSpPr>
          <p:cNvPr id="11" name="Freeform: Shape 1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Diagram 5">
            <a:extLst>
              <a:ext uri="{FF2B5EF4-FFF2-40B4-BE49-F238E27FC236}">
                <a16:creationId xmlns:a16="http://schemas.microsoft.com/office/drawing/2014/main" id="{9C32408C-CE6C-4B6C-A764-17E855B2F5B9}"/>
              </a:ext>
            </a:extLst>
          </p:cNvPr>
          <p:cNvGraphicFramePr/>
          <p:nvPr>
            <p:extLst>
              <p:ext uri="{D42A27DB-BD31-4B8C-83A1-F6EECF244321}">
                <p14:modId xmlns:p14="http://schemas.microsoft.com/office/powerpoint/2010/main" val="4004198066"/>
              </p:ext>
            </p:extLst>
          </p:nvPr>
        </p:nvGraphicFramePr>
        <p:xfrm>
          <a:off x="1215854" y="2027027"/>
          <a:ext cx="6712292" cy="28927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44801D52-4067-48CA-9EF3-CED3951D5EF1}"/>
              </a:ext>
            </a:extLst>
          </p:cNvPr>
          <p:cNvSpPr txBox="1"/>
          <p:nvPr/>
        </p:nvSpPr>
        <p:spPr>
          <a:xfrm>
            <a:off x="928821" y="4856404"/>
            <a:ext cx="2586506" cy="461665"/>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BANNED</a:t>
            </a:r>
            <a:endParaRPr lang="en-US" sz="2000" b="1" dirty="0">
              <a:solidFill>
                <a:srgbClr val="C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25036A5-9FE4-4922-8811-E548CF1D6EB3}"/>
              </a:ext>
            </a:extLst>
          </p:cNvPr>
          <p:cNvSpPr txBox="1"/>
          <p:nvPr/>
        </p:nvSpPr>
        <p:spPr>
          <a:xfrm>
            <a:off x="3211861" y="4864099"/>
            <a:ext cx="2586506" cy="646331"/>
          </a:xfrm>
          <a:prstGeom prst="rect">
            <a:avLst/>
          </a:prstGeom>
          <a:noFill/>
        </p:spPr>
        <p:txBody>
          <a:bodyPr wrap="square" rtlCol="0">
            <a:spAutoFit/>
          </a:bodyPr>
          <a:lstStyle/>
          <a:p>
            <a:pPr algn="ctr"/>
            <a:r>
              <a:rPr lang="en-US" sz="2400" b="1" dirty="0">
                <a:solidFill>
                  <a:srgbClr val="4472C4"/>
                </a:solidFill>
                <a:latin typeface="Arial" panose="020B0604020202020204" pitchFamily="34" charset="0"/>
                <a:cs typeface="Arial" panose="020B0604020202020204" pitchFamily="34" charset="0"/>
              </a:rPr>
              <a:t>PERMITTED</a:t>
            </a:r>
            <a:endParaRPr lang="en-US" sz="2000" b="1" dirty="0">
              <a:solidFill>
                <a:srgbClr val="4472C4"/>
              </a:solidFill>
              <a:latin typeface="Arial" panose="020B0604020202020204" pitchFamily="34" charset="0"/>
              <a:cs typeface="Arial" panose="020B0604020202020204" pitchFamily="34" charset="0"/>
            </a:endParaRPr>
          </a:p>
          <a:p>
            <a:pPr algn="ctr"/>
            <a:r>
              <a:rPr lang="en-US" sz="1200" i="1" dirty="0">
                <a:latin typeface="Arial" panose="020B0604020202020204" pitchFamily="34" charset="0"/>
                <a:cs typeface="Arial" panose="020B0604020202020204" pitchFamily="34" charset="0"/>
              </a:rPr>
              <a:t>SEBP is subject to state law</a:t>
            </a:r>
          </a:p>
        </p:txBody>
      </p:sp>
      <p:sp>
        <p:nvSpPr>
          <p:cNvPr id="21" name="TextBox 20">
            <a:extLst>
              <a:ext uri="{FF2B5EF4-FFF2-40B4-BE49-F238E27FC236}">
                <a16:creationId xmlns:a16="http://schemas.microsoft.com/office/drawing/2014/main" id="{9B5122D0-3AC3-4233-8BE8-7958086A785D}"/>
              </a:ext>
            </a:extLst>
          </p:cNvPr>
          <p:cNvSpPr txBox="1"/>
          <p:nvPr/>
        </p:nvSpPr>
        <p:spPr>
          <a:xfrm>
            <a:off x="5596869" y="4856404"/>
            <a:ext cx="2586506" cy="1015663"/>
          </a:xfrm>
          <a:prstGeom prst="rect">
            <a:avLst/>
          </a:prstGeom>
          <a:noFill/>
        </p:spPr>
        <p:txBody>
          <a:bodyPr wrap="square" rtlCol="0">
            <a:spAutoFit/>
          </a:bodyPr>
          <a:lstStyle/>
          <a:p>
            <a:pPr algn="ctr"/>
            <a:r>
              <a:rPr lang="en-US" sz="2400" b="1" dirty="0">
                <a:solidFill>
                  <a:srgbClr val="4472C4"/>
                </a:solidFill>
                <a:latin typeface="Arial" panose="020B0604020202020204" pitchFamily="34" charset="0"/>
                <a:cs typeface="Arial" panose="020B0604020202020204" pitchFamily="34" charset="0"/>
              </a:rPr>
              <a:t>PERMITTED</a:t>
            </a:r>
            <a:endParaRPr lang="en-US" b="1" dirty="0">
              <a:solidFill>
                <a:srgbClr val="4472C4"/>
              </a:solidFill>
              <a:latin typeface="Arial" panose="020B0604020202020204" pitchFamily="34" charset="0"/>
              <a:cs typeface="Arial" panose="020B0604020202020204" pitchFamily="34" charset="0"/>
            </a:endParaRPr>
          </a:p>
          <a:p>
            <a:pPr algn="ctr"/>
            <a:r>
              <a:rPr lang="en-US" sz="1200" i="1" dirty="0">
                <a:latin typeface="Arial" panose="020B0604020202020204" pitchFamily="34" charset="0"/>
                <a:cs typeface="Arial" panose="020B0604020202020204" pitchFamily="34" charset="0"/>
              </a:rPr>
              <a:t>California and Massachusetts* banned coupons for brand drugs where a generic is available.</a:t>
            </a:r>
          </a:p>
        </p:txBody>
      </p:sp>
      <p:sp>
        <p:nvSpPr>
          <p:cNvPr id="23" name="TextBox 22">
            <a:extLst>
              <a:ext uri="{FF2B5EF4-FFF2-40B4-BE49-F238E27FC236}">
                <a16:creationId xmlns:a16="http://schemas.microsoft.com/office/drawing/2014/main" id="{BA0D660E-9BE8-4B55-99A0-E0F681364D14}"/>
              </a:ext>
            </a:extLst>
          </p:cNvPr>
          <p:cNvSpPr txBox="1"/>
          <p:nvPr/>
        </p:nvSpPr>
        <p:spPr>
          <a:xfrm>
            <a:off x="333286" y="297877"/>
            <a:ext cx="8375460" cy="156966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Coupons are banned in federal programs as illegal kickbacks, but largely allowed</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in the commercial market.</a:t>
            </a:r>
          </a:p>
        </p:txBody>
      </p:sp>
      <p:sp>
        <p:nvSpPr>
          <p:cNvPr id="9" name="Text Placeholder 3">
            <a:extLst>
              <a:ext uri="{FF2B5EF4-FFF2-40B4-BE49-F238E27FC236}">
                <a16:creationId xmlns:a16="http://schemas.microsoft.com/office/drawing/2014/main" id="{0B1D4EDF-42B2-493C-A57F-400CCC550246}"/>
              </a:ext>
            </a:extLst>
          </p:cNvPr>
          <p:cNvSpPr txBox="1">
            <a:spLocks/>
          </p:cNvSpPr>
          <p:nvPr/>
        </p:nvSpPr>
        <p:spPr>
          <a:xfrm>
            <a:off x="630238" y="5895382"/>
            <a:ext cx="7883524" cy="461665"/>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The 2012 Massachusetts law authorizing commercial use of manufacturers coupons unless the drug has an “AB rated” generic equivalent also contained a sunset provision, under which the law would have been repealed on July 1, 2015. However, this date of repeal was postponed several times and ultimately extended to January 1, 2021. The state of New Jersey and New Hampshire also considered a coupon ban in 2018 and 2019, respectively.</a:t>
            </a:r>
            <a:endParaRPr lang="en-US" sz="800" u="sng" dirty="0"/>
          </a:p>
        </p:txBody>
      </p:sp>
    </p:spTree>
    <p:extLst>
      <p:ext uri="{BB962C8B-B14F-4D97-AF65-F5344CB8AC3E}">
        <p14:creationId xmlns:p14="http://schemas.microsoft.com/office/powerpoint/2010/main" val="25083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sorted pills and capsules">
            <a:extLst>
              <a:ext uri="{FF2B5EF4-FFF2-40B4-BE49-F238E27FC236}">
                <a16:creationId xmlns:a16="http://schemas.microsoft.com/office/drawing/2014/main" id="{C6CF5037-BF11-45C5-8B62-CB588D9D998C}"/>
              </a:ext>
            </a:extLst>
          </p:cNvPr>
          <p:cNvPicPr>
            <a:picLocks noChangeAspect="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r="3971"/>
          <a:stretch/>
        </p:blipFill>
        <p:spPr>
          <a:xfrm>
            <a:off x="1" y="0"/>
            <a:ext cx="9144000" cy="6348070"/>
          </a:xfrm>
          <a:prstGeom prst="rect">
            <a:avLst/>
          </a:prstGeom>
        </p:spPr>
      </p:pic>
      <p:sp>
        <p:nvSpPr>
          <p:cNvPr id="2" name="TextBox 1">
            <a:extLst>
              <a:ext uri="{FF2B5EF4-FFF2-40B4-BE49-F238E27FC236}">
                <a16:creationId xmlns:a16="http://schemas.microsoft.com/office/drawing/2014/main" id="{A50B438F-03C4-4B57-A34B-8BA4F124B0F9}"/>
              </a:ext>
            </a:extLst>
          </p:cNvPr>
          <p:cNvSpPr txBox="1"/>
          <p:nvPr/>
        </p:nvSpPr>
        <p:spPr>
          <a:xfrm>
            <a:off x="333287" y="1517903"/>
            <a:ext cx="8477427" cy="4261103"/>
          </a:xfrm>
          <a:prstGeom prst="rect">
            <a:avLst/>
          </a:prstGeom>
          <a:noFill/>
        </p:spPr>
        <p:txBody>
          <a:bodyPr wrap="square" rtlCol="0">
            <a:noAutofit/>
          </a:bodyPr>
          <a:lstStyle/>
          <a:p>
            <a:pPr marL="342900" indent="-342900">
              <a:spcBef>
                <a:spcPts val="1200"/>
              </a:spcBef>
              <a:buClr>
                <a:schemeClr val="tx1"/>
              </a:buClr>
              <a:buSzPct val="125000"/>
              <a:buFont typeface="Arial" panose="020B0604020202020204" pitchFamily="34" charset="0"/>
              <a:buChar char="•"/>
            </a:pPr>
            <a:r>
              <a:rPr lang="en-US" sz="2800" dirty="0">
                <a:latin typeface="Arial" panose="020B0604020202020204" pitchFamily="34" charset="0"/>
                <a:cs typeface="Arial" panose="020B0604020202020204" pitchFamily="34" charset="0"/>
              </a:rPr>
              <a:t>If Medicare’s ban on coupons were not enforced, taxpayer costs would increase by </a:t>
            </a:r>
            <a:r>
              <a:rPr lang="en-US" sz="2800" b="1" dirty="0">
                <a:solidFill>
                  <a:srgbClr val="C00000"/>
                </a:solidFill>
                <a:latin typeface="Arial" panose="020B0604020202020204" pitchFamily="34" charset="0"/>
                <a:cs typeface="Arial" panose="020B0604020202020204" pitchFamily="34" charset="0"/>
              </a:rPr>
              <a:t>$48 billion</a:t>
            </a:r>
            <a:br>
              <a:rPr lang="en-US" sz="2800" b="1" dirty="0">
                <a:solidFill>
                  <a:srgbClr val="C00000"/>
                </a:solidFill>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over a 10-year period.</a:t>
            </a:r>
          </a:p>
          <a:p>
            <a:pPr marL="342900" indent="-342900">
              <a:spcBef>
                <a:spcPts val="1200"/>
              </a:spcBef>
              <a:buClr>
                <a:schemeClr val="tx1"/>
              </a:buClr>
              <a:buSzPct val="125000"/>
              <a:buFont typeface="Arial" panose="020B0604020202020204" pitchFamily="34" charset="0"/>
              <a:buChar char="•"/>
            </a:pPr>
            <a:r>
              <a:rPr lang="en-US" sz="2800" dirty="0">
                <a:latin typeface="Arial" panose="020B0604020202020204" pitchFamily="34" charset="0"/>
                <a:cs typeface="Arial" panose="020B0604020202020204" pitchFamily="34" charset="0"/>
              </a:rPr>
              <a:t>For commercial plans offered by employers, unions, and others, coupons raise costs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by </a:t>
            </a:r>
            <a:r>
              <a:rPr lang="en-US" sz="2800" b="1" dirty="0">
                <a:solidFill>
                  <a:srgbClr val="C00000"/>
                </a:solidFill>
                <a:latin typeface="Arial" panose="020B0604020202020204" pitchFamily="34" charset="0"/>
                <a:cs typeface="Arial" panose="020B0604020202020204" pitchFamily="34" charset="0"/>
              </a:rPr>
              <a:t>$32 billion</a:t>
            </a:r>
            <a:r>
              <a:rPr lang="en-US" sz="2800" dirty="0">
                <a:latin typeface="Arial" panose="020B0604020202020204" pitchFamily="34" charset="0"/>
                <a:cs typeface="Arial" panose="020B0604020202020204" pitchFamily="34" charset="0"/>
              </a:rPr>
              <a:t>.</a:t>
            </a:r>
          </a:p>
          <a:p>
            <a:pPr marL="342900" indent="-342900">
              <a:spcBef>
                <a:spcPts val="1200"/>
              </a:spcBef>
              <a:buClr>
                <a:schemeClr val="tx1"/>
              </a:buClr>
              <a:buSzPct val="125000"/>
              <a:buFont typeface="Arial" panose="020B0604020202020204" pitchFamily="34" charset="0"/>
              <a:buChar char="•"/>
            </a:pPr>
            <a:r>
              <a:rPr lang="en-US" sz="2800" dirty="0">
                <a:latin typeface="Arial" panose="020B0604020202020204" pitchFamily="34" charset="0"/>
                <a:cs typeface="Arial" panose="020B0604020202020204" pitchFamily="34" charset="0"/>
              </a:rPr>
              <a:t>Use of coupons for 14 drugs in Massachusetts’ commercial market raised costs by an estimated </a:t>
            </a:r>
            <a:r>
              <a:rPr lang="en-US" sz="2800" b="1" dirty="0">
                <a:solidFill>
                  <a:srgbClr val="C00000"/>
                </a:solidFill>
                <a:latin typeface="Arial" panose="020B0604020202020204" pitchFamily="34" charset="0"/>
                <a:cs typeface="Arial" panose="020B0604020202020204" pitchFamily="34" charset="0"/>
              </a:rPr>
              <a:t>$45 million*</a:t>
            </a:r>
            <a:r>
              <a:rPr lang="en-US" sz="2800"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or</a:t>
            </a:r>
            <a:r>
              <a:rPr lang="en-US" sz="2800" b="1" dirty="0">
                <a:solidFill>
                  <a:srgbClr val="C00000"/>
                </a:solidFill>
                <a:latin typeface="Arial" panose="020B0604020202020204" pitchFamily="34" charset="0"/>
                <a:cs typeface="Arial" panose="020B0604020202020204" pitchFamily="34" charset="0"/>
              </a:rPr>
              <a:t> $3 million per drug</a:t>
            </a:r>
            <a:r>
              <a:rPr lang="en-US" sz="2800" dirty="0">
                <a:latin typeface="Arial" panose="020B0604020202020204" pitchFamily="34" charset="0"/>
                <a:cs typeface="Arial" panose="020B0604020202020204" pitchFamily="34" charset="0"/>
              </a:rPr>
              <a:t>.</a:t>
            </a:r>
          </a:p>
          <a:p>
            <a:pPr marL="342900" indent="-342900">
              <a:spcBef>
                <a:spcPts val="1200"/>
              </a:spcBef>
              <a:buClr>
                <a:schemeClr val="tx1"/>
              </a:buClr>
              <a:buSzPct val="1250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27CEE033-F8DA-4423-BC34-B8C1B422AB84}"/>
              </a:ext>
            </a:extLst>
          </p:cNvPr>
          <p:cNvSpPr txBox="1">
            <a:spLocks/>
          </p:cNvSpPr>
          <p:nvPr/>
        </p:nvSpPr>
        <p:spPr>
          <a:xfrm>
            <a:off x="631370" y="5779007"/>
            <a:ext cx="7883524" cy="569063"/>
          </a:xfrm>
          <a:prstGeom prst="rect">
            <a:avLst/>
          </a:prstGeom>
        </p:spPr>
        <p:txBody>
          <a:bodyPr vert="horz" lIns="91440" tIns="45720" rIns="91440" bIns="45720" rtlCol="0">
            <a:noAutofit/>
          </a:bodyPr>
          <a:lstStyle>
            <a:defPPr>
              <a:defRPr lang="en-US"/>
            </a:defPPr>
            <a:lvl1pPr indent="0" defTabSz="914400">
              <a:lnSpc>
                <a:spcPct val="100000"/>
              </a:lnSpc>
              <a:spcBef>
                <a:spcPts val="0"/>
              </a:spcBef>
              <a:buFont typeface="Arial" panose="020B0604020202020204" pitchFamily="34" charset="0"/>
              <a:buNone/>
              <a:defRPr sz="1200">
                <a:latin typeface="Arial" panose="020B0604020202020204" pitchFamily="34" charset="0"/>
                <a:cs typeface="Arial" panose="020B0604020202020204" pitchFamily="34" charset="0"/>
              </a:defRPr>
            </a:lvl1pPr>
            <a:lvl2pPr indent="0" defTabSz="914400">
              <a:lnSpc>
                <a:spcPct val="90000"/>
              </a:lnSpc>
              <a:spcBef>
                <a:spcPts val="500"/>
              </a:spcBef>
              <a:buFont typeface="Arial" panose="020B0604020202020204" pitchFamily="34" charset="0"/>
              <a:buNone/>
              <a:defRPr sz="1400"/>
            </a:lvl2pPr>
            <a:lvl3pPr indent="0" defTabSz="914400">
              <a:lnSpc>
                <a:spcPct val="90000"/>
              </a:lnSpc>
              <a:spcBef>
                <a:spcPts val="500"/>
              </a:spcBef>
              <a:buFont typeface="Arial" panose="020B0604020202020204" pitchFamily="34" charset="0"/>
              <a:buNone/>
              <a:defRPr sz="1200"/>
            </a:lvl3pPr>
            <a:lvl4pPr indent="0" defTabSz="914400">
              <a:lnSpc>
                <a:spcPct val="90000"/>
              </a:lnSpc>
              <a:spcBef>
                <a:spcPts val="500"/>
              </a:spcBef>
              <a:buFont typeface="Arial" panose="020B0604020202020204" pitchFamily="34" charset="0"/>
              <a:buNone/>
              <a:defRPr sz="1000"/>
            </a:lvl4pPr>
            <a:lvl5pPr indent="0" defTabSz="914400">
              <a:lnSpc>
                <a:spcPct val="90000"/>
              </a:lnSpc>
              <a:spcBef>
                <a:spcPts val="500"/>
              </a:spcBef>
              <a:buFont typeface="Arial" panose="020B0604020202020204" pitchFamily="34" charset="0"/>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en-US" sz="800" dirty="0"/>
              <a:t>* This calculation excludes the financial impact of coupons on the much larger number of drugs with generic alternatives not included among the 14 drugs, drugs with lower-cost branded alternatives, and drugs with no alternatives. See: Visante. “Drug Manufacturer Coupons Raise Costs in Medicare Part D, Hurting Vulnerable Beneficiaries.” (May 2020); Visante. “How Copay Coupons Could Raise Prescription Drug Costs By $32 Billion Over the Next Decade.” (November 2011); and Commonwealth of Massachusetts. “Prescription Drug Coupon Study: Report to the Massachusetts Legislature.” (July 2020).</a:t>
            </a:r>
            <a:endParaRPr lang="en-US" sz="800" u="sng" dirty="0"/>
          </a:p>
        </p:txBody>
      </p:sp>
      <p:sp>
        <p:nvSpPr>
          <p:cNvPr id="7" name="TextBox 6">
            <a:extLst>
              <a:ext uri="{FF2B5EF4-FFF2-40B4-BE49-F238E27FC236}">
                <a16:creationId xmlns:a16="http://schemas.microsoft.com/office/drawing/2014/main" id="{3DF1C1CE-A9A6-41BF-8388-ADA4A65085FF}"/>
              </a:ext>
            </a:extLst>
          </p:cNvPr>
          <p:cNvSpPr txBox="1"/>
          <p:nvPr/>
        </p:nvSpPr>
        <p:spPr>
          <a:xfrm>
            <a:off x="333286" y="297877"/>
            <a:ext cx="8375460"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What is the </a:t>
            </a:r>
            <a:r>
              <a:rPr lang="en-US" sz="3200" b="1" i="1" dirty="0">
                <a:latin typeface="Arial" panose="020B0604020202020204" pitchFamily="34" charset="0"/>
                <a:cs typeface="Arial" panose="020B0604020202020204" pitchFamily="34" charset="0"/>
              </a:rPr>
              <a:t>real </a:t>
            </a:r>
            <a:r>
              <a:rPr lang="en-US" sz="3200" b="1" dirty="0">
                <a:latin typeface="Arial" panose="020B0604020202020204" pitchFamily="34" charset="0"/>
                <a:cs typeface="Arial" panose="020B0604020202020204" pitchFamily="34" charset="0"/>
              </a:rPr>
              <a:t>impact of coupons on patients and overall drug spending?</a:t>
            </a:r>
          </a:p>
        </p:txBody>
      </p:sp>
    </p:spTree>
    <p:extLst>
      <p:ext uri="{BB962C8B-B14F-4D97-AF65-F5344CB8AC3E}">
        <p14:creationId xmlns:p14="http://schemas.microsoft.com/office/powerpoint/2010/main" val="4159599587"/>
      </p:ext>
    </p:extLst>
  </p:cSld>
  <p:clrMapOvr>
    <a:masterClrMapping/>
  </p:clrMapOvr>
</p:sld>
</file>

<file path=ppt/theme/theme1.xml><?xml version="1.0" encoding="utf-8"?>
<a:theme xmlns:a="http://schemas.openxmlformats.org/drawingml/2006/main" name="Concordia 2018 NEW PowerPoin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ordia 2018 NEW PowerPoint Theme" id="{49DD81D4-23EC-4838-9973-244E6A0AA12F}" vid="{8DA07EF4-7937-4081-966B-A217972F3A7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fontScale="77500" lnSpcReduction="20000"/>
      </a:bodyPr>
      <a:lstStyle>
        <a:defPPr algn="l">
          <a:defRPr sz="12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1047</Words>
  <Application>Microsoft Office PowerPoint</Application>
  <PresentationFormat>On-screen Show (4:3)</PresentationFormat>
  <Paragraphs>58</Paragraphs>
  <Slides>12</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Calibri Light</vt:lpstr>
      <vt:lpstr>Concordia 2018 NEW PowerPoint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Winiarek</dc:creator>
  <cp:lastModifiedBy>Claire Winiarek</cp:lastModifiedBy>
  <cp:revision>32</cp:revision>
  <cp:lastPrinted>2021-02-09T04:48:41Z</cp:lastPrinted>
  <dcterms:created xsi:type="dcterms:W3CDTF">2021-01-27T19:58:19Z</dcterms:created>
  <dcterms:modified xsi:type="dcterms:W3CDTF">2021-02-12T22:43:34Z</dcterms:modified>
</cp:coreProperties>
</file>