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 id="2147483692" r:id="rId3"/>
  </p:sldMasterIdLst>
  <p:notesMasterIdLst>
    <p:notesMasterId r:id="rId21"/>
  </p:notesMasterIdLst>
  <p:sldIdLst>
    <p:sldId id="256" r:id="rId4"/>
    <p:sldId id="257" r:id="rId5"/>
    <p:sldId id="258" r:id="rId6"/>
    <p:sldId id="259" r:id="rId7"/>
    <p:sldId id="260" r:id="rId8"/>
    <p:sldId id="265" r:id="rId9"/>
    <p:sldId id="286" r:id="rId10"/>
    <p:sldId id="267" r:id="rId11"/>
    <p:sldId id="285" r:id="rId12"/>
    <p:sldId id="262" r:id="rId13"/>
    <p:sldId id="284" r:id="rId14"/>
    <p:sldId id="264" r:id="rId15"/>
    <p:sldId id="271" r:id="rId16"/>
    <p:sldId id="272" r:id="rId17"/>
    <p:sldId id="273" r:id="rId18"/>
    <p:sldId id="276"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Snyder" initials="" lastIdx="1" clrIdx="0"/>
  <p:cmAuthor id="1" name="Deloris Tinsley" initials="DT" lastIdx="8" clrIdx="1">
    <p:extLst>
      <p:ext uri="{19B8F6BF-5375-455C-9EA6-DF929625EA0E}">
        <p15:presenceInfo xmlns:p15="http://schemas.microsoft.com/office/powerpoint/2012/main" userId="S::dtinsley@pcmanet.org::2d59ae3f-1e3b-4782-aaf1-7ba255959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CD6"/>
    <a:srgbClr val="3A7DC8"/>
    <a:srgbClr val="003C71"/>
    <a:srgbClr val="045AB9"/>
    <a:srgbClr val="05A0E1"/>
    <a:srgbClr val="4472C4"/>
    <a:srgbClr val="2F98DB"/>
    <a:srgbClr val="C8D6EE"/>
    <a:srgbClr val="20ABE2"/>
    <a:srgbClr val="57C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986" autoAdjust="0"/>
    <p:restoredTop sz="96056" autoAdjust="0"/>
  </p:normalViewPr>
  <p:slideViewPr>
    <p:cSldViewPr snapToGrid="0">
      <p:cViewPr>
        <p:scale>
          <a:sx n="90" d="100"/>
          <a:sy n="90" d="100"/>
        </p:scale>
        <p:origin x="1684" y="2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Manufacturer</c:v>
                </c:pt>
              </c:strCache>
            </c:strRef>
          </c:tx>
          <c:spPr>
            <a:solidFill>
              <a:srgbClr val="4472C4">
                <a:alpha val="70000"/>
              </a:srgbClr>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1975</c:v>
                </c:pt>
                <c:pt idx="1">
                  <c:v>1225</c:v>
                </c:pt>
                <c:pt idx="2">
                  <c:v>475</c:v>
                </c:pt>
                <c:pt idx="3">
                  <c:v>475</c:v>
                </c:pt>
                <c:pt idx="4">
                  <c:v>475</c:v>
                </c:pt>
                <c:pt idx="5">
                  <c:v>225</c:v>
                </c:pt>
                <c:pt idx="6">
                  <c:v>0</c:v>
                </c:pt>
                <c:pt idx="7">
                  <c:v>0</c:v>
                </c:pt>
                <c:pt idx="8">
                  <c:v>0</c:v>
                </c:pt>
                <c:pt idx="9">
                  <c:v>0</c:v>
                </c:pt>
                <c:pt idx="10">
                  <c:v>0</c:v>
                </c:pt>
                <c:pt idx="11">
                  <c:v>0</c:v>
                </c:pt>
              </c:numCache>
            </c:numRef>
          </c:val>
          <c:extLst>
            <c:ext xmlns:c16="http://schemas.microsoft.com/office/drawing/2014/chart" uri="{C3380CC4-5D6E-409C-BE32-E72D297353CC}">
              <c16:uniqueId val="{00000000-7BC1-4D6D-B4E9-BC159780F208}"/>
            </c:ext>
          </c:extLst>
        </c:ser>
        <c:ser>
          <c:idx val="1"/>
          <c:order val="1"/>
          <c:tx>
            <c:strRef>
              <c:f>Sheet1!$C$1</c:f>
              <c:strCache>
                <c:ptCount val="1"/>
                <c:pt idx="0">
                  <c:v>Patient</c:v>
                </c:pt>
              </c:strCache>
            </c:strRef>
          </c:tx>
          <c:spPr>
            <a:solidFill>
              <a:srgbClr val="C00000">
                <a:alpha val="70000"/>
              </a:srgb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4-7BC1-4D6D-B4E9-BC159780F208}"/>
                </c:ext>
              </c:extLst>
            </c:dLbl>
            <c:dLbl>
              <c:idx val="7"/>
              <c:delete val="1"/>
              <c:extLst>
                <c:ext xmlns:c15="http://schemas.microsoft.com/office/drawing/2012/chart" uri="{CE6537A1-D6FC-4f65-9D91-7224C49458BB}"/>
                <c:ext xmlns:c16="http://schemas.microsoft.com/office/drawing/2014/chart" uri="{C3380CC4-5D6E-409C-BE32-E72D297353CC}">
                  <c16:uniqueId val="{00000005-7BC1-4D6D-B4E9-BC159780F208}"/>
                </c:ext>
              </c:extLst>
            </c:dLbl>
            <c:dLbl>
              <c:idx val="8"/>
              <c:delete val="1"/>
              <c:extLst>
                <c:ext xmlns:c15="http://schemas.microsoft.com/office/drawing/2012/chart" uri="{CE6537A1-D6FC-4f65-9D91-7224C49458BB}"/>
                <c:ext xmlns:c16="http://schemas.microsoft.com/office/drawing/2014/chart" uri="{C3380CC4-5D6E-409C-BE32-E72D297353CC}">
                  <c16:uniqueId val="{00000006-7BC1-4D6D-B4E9-BC159780F208}"/>
                </c:ext>
              </c:extLst>
            </c:dLbl>
            <c:dLbl>
              <c:idx val="9"/>
              <c:delete val="1"/>
              <c:extLst>
                <c:ext xmlns:c15="http://schemas.microsoft.com/office/drawing/2012/chart" uri="{CE6537A1-D6FC-4f65-9D91-7224C49458BB}"/>
                <c:ext xmlns:c16="http://schemas.microsoft.com/office/drawing/2014/chart" uri="{C3380CC4-5D6E-409C-BE32-E72D297353CC}">
                  <c16:uniqueId val="{00000007-7BC1-4D6D-B4E9-BC159780F208}"/>
                </c:ext>
              </c:extLst>
            </c:dLbl>
            <c:dLbl>
              <c:idx val="10"/>
              <c:delete val="1"/>
              <c:extLst>
                <c:ext xmlns:c15="http://schemas.microsoft.com/office/drawing/2012/chart" uri="{CE6537A1-D6FC-4f65-9D91-7224C49458BB}"/>
                <c:ext xmlns:c16="http://schemas.microsoft.com/office/drawing/2014/chart" uri="{C3380CC4-5D6E-409C-BE32-E72D297353CC}">
                  <c16:uniqueId val="{00000008-7BC1-4D6D-B4E9-BC159780F208}"/>
                </c:ext>
              </c:extLst>
            </c:dLbl>
            <c:dLbl>
              <c:idx val="11"/>
              <c:delete val="1"/>
              <c:extLst>
                <c:ext xmlns:c15="http://schemas.microsoft.com/office/drawing/2012/chart" uri="{CE6537A1-D6FC-4f65-9D91-7224C49458BB}"/>
                <c:ext xmlns:c16="http://schemas.microsoft.com/office/drawing/2014/chart" uri="{C3380CC4-5D6E-409C-BE32-E72D297353CC}">
                  <c16:uniqueId val="{00000009-7BC1-4D6D-B4E9-BC159780F20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25</c:v>
                </c:pt>
                <c:pt idx="1">
                  <c:v>25</c:v>
                </c:pt>
                <c:pt idx="2">
                  <c:v>25</c:v>
                </c:pt>
                <c:pt idx="3">
                  <c:v>25</c:v>
                </c:pt>
                <c:pt idx="4">
                  <c:v>25</c:v>
                </c:pt>
                <c:pt idx="5">
                  <c:v>25</c:v>
                </c:pt>
                <c:pt idx="6">
                  <c:v>0</c:v>
                </c:pt>
                <c:pt idx="7">
                  <c:v>0</c:v>
                </c:pt>
                <c:pt idx="8">
                  <c:v>0</c:v>
                </c:pt>
                <c:pt idx="9">
                  <c:v>0</c:v>
                </c:pt>
                <c:pt idx="10">
                  <c:v>0</c:v>
                </c:pt>
                <c:pt idx="11">
                  <c:v>0</c:v>
                </c:pt>
              </c:numCache>
            </c:numRef>
          </c:val>
          <c:extLst>
            <c:ext xmlns:c16="http://schemas.microsoft.com/office/drawing/2014/chart" uri="{C3380CC4-5D6E-409C-BE32-E72D297353CC}">
              <c16:uniqueId val="{00000001-7BC1-4D6D-B4E9-BC159780F208}"/>
            </c:ext>
          </c:extLst>
        </c:ser>
        <c:ser>
          <c:idx val="2"/>
          <c:order val="2"/>
          <c:tx>
            <c:strRef>
              <c:f>Sheet1!$D$1</c:f>
              <c:strCache>
                <c:ptCount val="1"/>
                <c:pt idx="0">
                  <c:v>Employer or Other Plan Sponsor</c:v>
                </c:pt>
              </c:strCache>
            </c:strRef>
          </c:tx>
          <c:spPr>
            <a:solidFill>
              <a:schemeClr val="accent3">
                <a:alpha val="7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0" i="1"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0</c:v>
                </c:pt>
                <c:pt idx="1">
                  <c:v>750</c:v>
                </c:pt>
                <c:pt idx="2">
                  <c:v>1500</c:v>
                </c:pt>
                <c:pt idx="3">
                  <c:v>1500</c:v>
                </c:pt>
                <c:pt idx="4">
                  <c:v>1500</c:v>
                </c:pt>
                <c:pt idx="5">
                  <c:v>1750</c:v>
                </c:pt>
                <c:pt idx="6">
                  <c:v>2000</c:v>
                </c:pt>
                <c:pt idx="7">
                  <c:v>2000</c:v>
                </c:pt>
                <c:pt idx="8">
                  <c:v>2000</c:v>
                </c:pt>
                <c:pt idx="9">
                  <c:v>2000</c:v>
                </c:pt>
                <c:pt idx="10">
                  <c:v>2000</c:v>
                </c:pt>
                <c:pt idx="11">
                  <c:v>2000</c:v>
                </c:pt>
              </c:numCache>
            </c:numRef>
          </c:val>
          <c:extLst>
            <c:ext xmlns:c16="http://schemas.microsoft.com/office/drawing/2014/chart" uri="{C3380CC4-5D6E-409C-BE32-E72D297353CC}">
              <c16:uniqueId val="{00000002-7BC1-4D6D-B4E9-BC159780F208}"/>
            </c:ext>
          </c:extLst>
        </c:ser>
        <c:dLbls>
          <c:showLegendKey val="0"/>
          <c:showVal val="0"/>
          <c:showCatName val="0"/>
          <c:showSerName val="0"/>
          <c:showPercent val="0"/>
          <c:showBubbleSize val="0"/>
        </c:dLbls>
        <c:gapWidth val="50"/>
        <c:overlap val="100"/>
        <c:axId val="735736024"/>
        <c:axId val="735736680"/>
      </c:barChart>
      <c:catAx>
        <c:axId val="7357360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680"/>
        <c:crossesAt val="0"/>
        <c:auto val="1"/>
        <c:lblAlgn val="ctr"/>
        <c:lblOffset val="100"/>
        <c:noMultiLvlLbl val="0"/>
      </c:catAx>
      <c:valAx>
        <c:axId val="735736680"/>
        <c:scaling>
          <c:orientation val="minMax"/>
          <c:max val="200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02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8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Manufacturer</c:v>
                </c:pt>
              </c:strCache>
            </c:strRef>
          </c:tx>
          <c:spPr>
            <a:solidFill>
              <a:srgbClr val="4472C4">
                <a:alpha val="70000"/>
              </a:srgbClr>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500</c:v>
                </c:pt>
                <c:pt idx="1">
                  <c:v>500</c:v>
                </c:pt>
                <c:pt idx="2">
                  <c:v>500</c:v>
                </c:pt>
                <c:pt idx="3">
                  <c:v>500</c:v>
                </c:pt>
                <c:pt idx="4">
                  <c:v>500</c:v>
                </c:pt>
                <c:pt idx="5">
                  <c:v>500</c:v>
                </c:pt>
                <c:pt idx="6">
                  <c:v>500</c:v>
                </c:pt>
                <c:pt idx="7">
                  <c:v>500</c:v>
                </c:pt>
                <c:pt idx="8">
                  <c:v>500</c:v>
                </c:pt>
                <c:pt idx="9">
                  <c:v>500</c:v>
                </c:pt>
                <c:pt idx="10">
                  <c:v>500</c:v>
                </c:pt>
                <c:pt idx="11">
                  <c:v>500</c:v>
                </c:pt>
              </c:numCache>
            </c:numRef>
          </c:val>
          <c:extLst>
            <c:ext xmlns:c16="http://schemas.microsoft.com/office/drawing/2014/chart" uri="{C3380CC4-5D6E-409C-BE32-E72D297353CC}">
              <c16:uniqueId val="{00000000-1552-45D8-A728-9A44994EAD18}"/>
            </c:ext>
          </c:extLst>
        </c:ser>
        <c:ser>
          <c:idx val="1"/>
          <c:order val="1"/>
          <c:tx>
            <c:strRef>
              <c:f>Sheet1!$C$1</c:f>
              <c:strCache>
                <c:ptCount val="1"/>
                <c:pt idx="0">
                  <c:v>Patient</c:v>
                </c:pt>
              </c:strCache>
            </c:strRef>
          </c:tx>
          <c:spPr>
            <a:solidFill>
              <a:srgbClr val="C00000">
                <a:alpha val="70000"/>
              </a:srgb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25</c:v>
                </c:pt>
                <c:pt idx="1">
                  <c:v>25</c:v>
                </c:pt>
                <c:pt idx="2">
                  <c:v>25</c:v>
                </c:pt>
                <c:pt idx="3">
                  <c:v>25</c:v>
                </c:pt>
                <c:pt idx="4">
                  <c:v>25</c:v>
                </c:pt>
                <c:pt idx="5">
                  <c:v>25</c:v>
                </c:pt>
                <c:pt idx="6">
                  <c:v>25</c:v>
                </c:pt>
                <c:pt idx="7">
                  <c:v>25</c:v>
                </c:pt>
                <c:pt idx="8">
                  <c:v>25</c:v>
                </c:pt>
                <c:pt idx="9">
                  <c:v>25</c:v>
                </c:pt>
                <c:pt idx="10">
                  <c:v>25</c:v>
                </c:pt>
                <c:pt idx="11">
                  <c:v>25</c:v>
                </c:pt>
              </c:numCache>
            </c:numRef>
          </c:val>
          <c:extLst>
            <c:ext xmlns:c16="http://schemas.microsoft.com/office/drawing/2014/chart" uri="{C3380CC4-5D6E-409C-BE32-E72D297353CC}">
              <c16:uniqueId val="{00000007-1552-45D8-A728-9A44994EAD18}"/>
            </c:ext>
          </c:extLst>
        </c:ser>
        <c:ser>
          <c:idx val="2"/>
          <c:order val="2"/>
          <c:tx>
            <c:strRef>
              <c:f>Sheet1!$D$1</c:f>
              <c:strCache>
                <c:ptCount val="1"/>
                <c:pt idx="0">
                  <c:v>Employer or Other Plan Sponsor</c:v>
                </c:pt>
              </c:strCache>
            </c:strRef>
          </c:tx>
          <c:spPr>
            <a:solidFill>
              <a:schemeClr val="accent3">
                <a:alpha val="7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700" b="0" i="1"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1475</c:v>
                </c:pt>
                <c:pt idx="1">
                  <c:v>1475</c:v>
                </c:pt>
                <c:pt idx="2">
                  <c:v>1475</c:v>
                </c:pt>
                <c:pt idx="3">
                  <c:v>1475</c:v>
                </c:pt>
                <c:pt idx="4">
                  <c:v>1475</c:v>
                </c:pt>
                <c:pt idx="5">
                  <c:v>1475</c:v>
                </c:pt>
                <c:pt idx="6">
                  <c:v>1475</c:v>
                </c:pt>
                <c:pt idx="7">
                  <c:v>1475</c:v>
                </c:pt>
                <c:pt idx="8">
                  <c:v>1475</c:v>
                </c:pt>
                <c:pt idx="9">
                  <c:v>1475</c:v>
                </c:pt>
                <c:pt idx="10">
                  <c:v>1475</c:v>
                </c:pt>
                <c:pt idx="11">
                  <c:v>1475</c:v>
                </c:pt>
              </c:numCache>
            </c:numRef>
          </c:val>
          <c:extLst>
            <c:ext xmlns:c16="http://schemas.microsoft.com/office/drawing/2014/chart" uri="{C3380CC4-5D6E-409C-BE32-E72D297353CC}">
              <c16:uniqueId val="{00000008-1552-45D8-A728-9A44994EAD18}"/>
            </c:ext>
          </c:extLst>
        </c:ser>
        <c:dLbls>
          <c:showLegendKey val="0"/>
          <c:showVal val="0"/>
          <c:showCatName val="0"/>
          <c:showSerName val="0"/>
          <c:showPercent val="0"/>
          <c:showBubbleSize val="0"/>
        </c:dLbls>
        <c:gapWidth val="50"/>
        <c:overlap val="100"/>
        <c:axId val="735736024"/>
        <c:axId val="735736680"/>
      </c:barChart>
      <c:catAx>
        <c:axId val="7357360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680"/>
        <c:crossesAt val="0"/>
        <c:auto val="1"/>
        <c:lblAlgn val="ctr"/>
        <c:lblOffset val="100"/>
        <c:noMultiLvlLbl val="0"/>
      </c:catAx>
      <c:valAx>
        <c:axId val="735736680"/>
        <c:scaling>
          <c:orientation val="minMax"/>
          <c:max val="200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573602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8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21A31-B608-4C77-B5E3-949BFBC6C9A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6890F50-B947-45EA-9934-D5306562834F}">
      <dgm:prSet phldrT="[Text]" custT="1"/>
      <dgm:spPr>
        <a:noFill/>
        <a:ln>
          <a:solidFill>
            <a:srgbClr val="C00000"/>
          </a:solidFill>
        </a:ln>
      </dgm:spPr>
      <dgm:t>
        <a:bodyPr/>
        <a:lstStyle/>
        <a:p>
          <a:r>
            <a:rPr lang="en-US" sz="2400" dirty="0">
              <a:solidFill>
                <a:schemeClr val="tx1"/>
              </a:solidFill>
              <a:latin typeface="Arial" panose="020B0604020202020204" pitchFamily="34" charset="0"/>
              <a:cs typeface="Arial" panose="020B0604020202020204" pitchFamily="34" charset="0"/>
            </a:rPr>
            <a:t>Federal Healthcare Programs</a:t>
          </a:r>
        </a:p>
      </dgm:t>
    </dgm:pt>
    <dgm:pt modelId="{27DBB944-3678-4F0C-97E6-609299A53F44}" type="parTrans" cxnId="{4BC1105F-8A8E-4151-9F5F-05522A3E70AB}">
      <dgm:prSet/>
      <dgm:spPr/>
      <dgm:t>
        <a:bodyPr/>
        <a:lstStyle/>
        <a:p>
          <a:endParaRPr lang="en-US">
            <a:solidFill>
              <a:schemeClr val="tx1"/>
            </a:solidFill>
          </a:endParaRPr>
        </a:p>
      </dgm:t>
    </dgm:pt>
    <dgm:pt modelId="{23C96796-C544-4C50-BB45-A0FF57803137}" type="sibTrans" cxnId="{4BC1105F-8A8E-4151-9F5F-05522A3E70AB}">
      <dgm:prSet/>
      <dgm:spPr/>
      <dgm:t>
        <a:bodyPr/>
        <a:lstStyle/>
        <a:p>
          <a:endParaRPr lang="en-US">
            <a:solidFill>
              <a:schemeClr val="tx1"/>
            </a:solidFill>
          </a:endParaRPr>
        </a:p>
      </dgm:t>
    </dgm:pt>
    <dgm:pt modelId="{B1A1010F-B186-449F-941C-50DFC939089E}">
      <dgm:prSet phldrT="[Text]" custT="1"/>
      <dgm:spPr>
        <a:noFill/>
        <a:ln>
          <a:solidFill>
            <a:srgbClr val="C00000"/>
          </a:solidFill>
        </a:ln>
      </dgm:spPr>
      <dgm:t>
        <a:bodyPr/>
        <a:lstStyle/>
        <a:p>
          <a:r>
            <a:rPr lang="en-US" sz="1600" dirty="0">
              <a:solidFill>
                <a:schemeClr val="tx1"/>
              </a:solidFill>
              <a:latin typeface="Arial" panose="020B0604020202020204" pitchFamily="34" charset="0"/>
              <a:cs typeface="Arial" panose="020B0604020202020204" pitchFamily="34" charset="0"/>
            </a:rPr>
            <a:t>Medicare</a:t>
          </a:r>
        </a:p>
      </dgm:t>
    </dgm:pt>
    <dgm:pt modelId="{85E9FFB1-1A93-4858-9066-ACB01B03C14B}" type="parTrans" cxnId="{D90EA165-26A4-42F7-AB1B-11995ED2015D}">
      <dgm:prSet/>
      <dgm:spPr/>
      <dgm:t>
        <a:bodyPr/>
        <a:lstStyle/>
        <a:p>
          <a:endParaRPr lang="en-US">
            <a:solidFill>
              <a:schemeClr val="tx1"/>
            </a:solidFill>
          </a:endParaRPr>
        </a:p>
      </dgm:t>
    </dgm:pt>
    <dgm:pt modelId="{908F21A6-28C3-4222-8311-808495C993EA}" type="sibTrans" cxnId="{D90EA165-26A4-42F7-AB1B-11995ED2015D}">
      <dgm:prSet/>
      <dgm:spPr/>
      <dgm:t>
        <a:bodyPr/>
        <a:lstStyle/>
        <a:p>
          <a:endParaRPr lang="en-US">
            <a:solidFill>
              <a:schemeClr val="tx1"/>
            </a:solidFill>
          </a:endParaRPr>
        </a:p>
      </dgm:t>
    </dgm:pt>
    <dgm:pt modelId="{8B280015-A022-49B0-8C21-CDFC252CECA2}">
      <dgm:prSet phldrT="[Text]" custT="1"/>
      <dgm:spPr>
        <a:noFill/>
        <a:ln>
          <a:solidFill>
            <a:srgbClr val="C00000"/>
          </a:solidFill>
        </a:ln>
      </dgm:spPr>
      <dgm:t>
        <a:bodyPr/>
        <a:lstStyle/>
        <a:p>
          <a:r>
            <a:rPr lang="en-US" sz="1600" dirty="0">
              <a:solidFill>
                <a:schemeClr val="tx1"/>
              </a:solidFill>
              <a:latin typeface="Arial" panose="020B0604020202020204" pitchFamily="34" charset="0"/>
              <a:cs typeface="Arial" panose="020B0604020202020204" pitchFamily="34" charset="0"/>
            </a:rPr>
            <a:t>Medicaid</a:t>
          </a:r>
        </a:p>
      </dgm:t>
    </dgm:pt>
    <dgm:pt modelId="{FD0ADF46-FC07-48BD-BFFD-FADABF0160EE}" type="parTrans" cxnId="{6D8FA189-C413-46DD-A1A8-94F3915090F7}">
      <dgm:prSet/>
      <dgm:spPr/>
      <dgm:t>
        <a:bodyPr/>
        <a:lstStyle/>
        <a:p>
          <a:endParaRPr lang="en-US">
            <a:solidFill>
              <a:schemeClr val="tx1"/>
            </a:solidFill>
          </a:endParaRPr>
        </a:p>
      </dgm:t>
    </dgm:pt>
    <dgm:pt modelId="{01C48C09-8467-45CD-8BE5-15FDF7605B77}" type="sibTrans" cxnId="{6D8FA189-C413-46DD-A1A8-94F3915090F7}">
      <dgm:prSet/>
      <dgm:spPr/>
      <dgm:t>
        <a:bodyPr/>
        <a:lstStyle/>
        <a:p>
          <a:endParaRPr lang="en-US">
            <a:solidFill>
              <a:schemeClr val="tx1"/>
            </a:solidFill>
          </a:endParaRPr>
        </a:p>
      </dgm:t>
    </dgm:pt>
    <dgm:pt modelId="{2FCE1D89-1FEE-4797-9343-AB2BC18A38C0}">
      <dgm:prSet phldrT="[Text]" custT="1"/>
      <dgm:spPr>
        <a:noFill/>
        <a:ln>
          <a:solidFill>
            <a:srgbClr val="4472C4"/>
          </a:solidFill>
        </a:ln>
      </dgm:spPr>
      <dgm:t>
        <a:bodyPr/>
        <a:lstStyle/>
        <a:p>
          <a:r>
            <a:rPr lang="en-US" sz="2400" dirty="0">
              <a:solidFill>
                <a:schemeClr val="tx1"/>
              </a:solidFill>
              <a:latin typeface="Arial" panose="020B0604020202020204" pitchFamily="34" charset="0"/>
              <a:cs typeface="Arial" panose="020B0604020202020204" pitchFamily="34" charset="0"/>
            </a:rPr>
            <a:t>Federal and State Employees</a:t>
          </a:r>
        </a:p>
      </dgm:t>
    </dgm:pt>
    <dgm:pt modelId="{C52D815A-DCD1-4F46-B853-B7F85BFDD5F9}" type="parTrans" cxnId="{2FA37E01-66A7-4D59-B9A3-6E93734678C5}">
      <dgm:prSet/>
      <dgm:spPr/>
      <dgm:t>
        <a:bodyPr/>
        <a:lstStyle/>
        <a:p>
          <a:endParaRPr lang="en-US">
            <a:solidFill>
              <a:schemeClr val="tx1"/>
            </a:solidFill>
          </a:endParaRPr>
        </a:p>
      </dgm:t>
    </dgm:pt>
    <dgm:pt modelId="{06CA9AE8-9BE7-4511-B03F-CF79C4B07489}" type="sibTrans" cxnId="{2FA37E01-66A7-4D59-B9A3-6E93734678C5}">
      <dgm:prSet/>
      <dgm:spPr/>
      <dgm:t>
        <a:bodyPr/>
        <a:lstStyle/>
        <a:p>
          <a:endParaRPr lang="en-US">
            <a:solidFill>
              <a:schemeClr val="tx1"/>
            </a:solidFill>
          </a:endParaRPr>
        </a:p>
      </dgm:t>
    </dgm:pt>
    <dgm:pt modelId="{4B22CD6F-CCB5-4A2D-A4A1-0CC0FD11EDB6}">
      <dgm:prSet phldrT="[Text]" custT="1"/>
      <dgm:spPr>
        <a:noFill/>
        <a:ln>
          <a:solidFill>
            <a:srgbClr val="4472C4"/>
          </a:solidFill>
        </a:ln>
      </dgm:spPr>
      <dgm:t>
        <a:bodyPr/>
        <a:lstStyle/>
        <a:p>
          <a:r>
            <a:rPr lang="en-US" sz="1600" dirty="0">
              <a:solidFill>
                <a:schemeClr val="tx1"/>
              </a:solidFill>
              <a:latin typeface="Arial" panose="020B0604020202020204" pitchFamily="34" charset="0"/>
              <a:cs typeface="Arial" panose="020B0604020202020204" pitchFamily="34" charset="0"/>
            </a:rPr>
            <a:t>FEHBP</a:t>
          </a:r>
        </a:p>
      </dgm:t>
    </dgm:pt>
    <dgm:pt modelId="{EA264C0C-8C75-446A-84F0-60EE3C6C8908}" type="parTrans" cxnId="{ECE5A668-FBB4-4534-9196-CC0A9FB00C34}">
      <dgm:prSet/>
      <dgm:spPr/>
      <dgm:t>
        <a:bodyPr/>
        <a:lstStyle/>
        <a:p>
          <a:endParaRPr lang="en-US">
            <a:solidFill>
              <a:schemeClr val="tx1"/>
            </a:solidFill>
          </a:endParaRPr>
        </a:p>
      </dgm:t>
    </dgm:pt>
    <dgm:pt modelId="{2F80A24D-BDDF-4F82-A12B-91804916F5EC}" type="sibTrans" cxnId="{ECE5A668-FBB4-4534-9196-CC0A9FB00C34}">
      <dgm:prSet/>
      <dgm:spPr/>
      <dgm:t>
        <a:bodyPr/>
        <a:lstStyle/>
        <a:p>
          <a:endParaRPr lang="en-US">
            <a:solidFill>
              <a:schemeClr val="tx1"/>
            </a:solidFill>
          </a:endParaRPr>
        </a:p>
      </dgm:t>
    </dgm:pt>
    <dgm:pt modelId="{1BDDC83E-2A89-44EF-ACF6-6D8A27045C27}">
      <dgm:prSet phldrT="[Text]" custT="1"/>
      <dgm:spPr>
        <a:noFill/>
        <a:ln>
          <a:solidFill>
            <a:srgbClr val="4472C4"/>
          </a:solidFill>
        </a:ln>
      </dgm:spPr>
      <dgm:t>
        <a:bodyPr/>
        <a:lstStyle/>
        <a:p>
          <a:r>
            <a:rPr lang="en-US" sz="1600" dirty="0">
              <a:solidFill>
                <a:schemeClr val="tx1"/>
              </a:solidFill>
              <a:latin typeface="Arial" panose="020B0604020202020204" pitchFamily="34" charset="0"/>
              <a:cs typeface="Arial" panose="020B0604020202020204" pitchFamily="34" charset="0"/>
            </a:rPr>
            <a:t>State Employee Benefits Programs</a:t>
          </a:r>
        </a:p>
      </dgm:t>
    </dgm:pt>
    <dgm:pt modelId="{56281000-B6D4-43DA-A107-91EBBC7646A5}" type="parTrans" cxnId="{918423D5-FFAE-436E-929D-1DADB7693CDE}">
      <dgm:prSet/>
      <dgm:spPr/>
      <dgm:t>
        <a:bodyPr/>
        <a:lstStyle/>
        <a:p>
          <a:endParaRPr lang="en-US">
            <a:solidFill>
              <a:schemeClr val="tx1"/>
            </a:solidFill>
          </a:endParaRPr>
        </a:p>
      </dgm:t>
    </dgm:pt>
    <dgm:pt modelId="{307AAC64-5090-4071-9CEB-F9B632B6833A}" type="sibTrans" cxnId="{918423D5-FFAE-436E-929D-1DADB7693CDE}">
      <dgm:prSet/>
      <dgm:spPr/>
      <dgm:t>
        <a:bodyPr/>
        <a:lstStyle/>
        <a:p>
          <a:endParaRPr lang="en-US">
            <a:solidFill>
              <a:schemeClr val="tx1"/>
            </a:solidFill>
          </a:endParaRPr>
        </a:p>
      </dgm:t>
    </dgm:pt>
    <dgm:pt modelId="{D73536C1-2B2E-45FC-8F5F-69B03E637E34}">
      <dgm:prSet phldrT="[Text]" custT="1"/>
      <dgm:spPr>
        <a:noFill/>
        <a:ln>
          <a:solidFill>
            <a:srgbClr val="2F98DB"/>
          </a:solidFill>
        </a:ln>
      </dgm:spPr>
      <dgm:t>
        <a:bodyPr/>
        <a:lstStyle/>
        <a:p>
          <a:r>
            <a:rPr lang="en-US" sz="2400" dirty="0">
              <a:solidFill>
                <a:schemeClr val="tx1"/>
              </a:solidFill>
              <a:latin typeface="Arial" panose="020B0604020202020204" pitchFamily="34" charset="0"/>
              <a:cs typeface="Arial" panose="020B0604020202020204" pitchFamily="34" charset="0"/>
            </a:rPr>
            <a:t>Commercial Insurance</a:t>
          </a:r>
        </a:p>
      </dgm:t>
    </dgm:pt>
    <dgm:pt modelId="{D07A3B9F-F98C-4987-A1A9-F6EEA1F93A23}" type="parTrans" cxnId="{07BDA057-F006-4D41-B52C-92780D23A773}">
      <dgm:prSet/>
      <dgm:spPr/>
      <dgm:t>
        <a:bodyPr/>
        <a:lstStyle/>
        <a:p>
          <a:endParaRPr lang="en-US">
            <a:solidFill>
              <a:schemeClr val="tx1"/>
            </a:solidFill>
          </a:endParaRPr>
        </a:p>
      </dgm:t>
    </dgm:pt>
    <dgm:pt modelId="{375CBBFE-2E38-48D3-808D-33A901615CE3}" type="sibTrans" cxnId="{07BDA057-F006-4D41-B52C-92780D23A773}">
      <dgm:prSet/>
      <dgm:spPr/>
      <dgm:t>
        <a:bodyPr/>
        <a:lstStyle/>
        <a:p>
          <a:endParaRPr lang="en-US">
            <a:solidFill>
              <a:schemeClr val="tx1"/>
            </a:solidFill>
          </a:endParaRPr>
        </a:p>
      </dgm:t>
    </dgm:pt>
    <dgm:pt modelId="{C75CC92A-41AF-406B-82DA-89416BA313F4}">
      <dgm:prSet phldrT="[Text]" custT="1"/>
      <dgm:spPr>
        <a:noFill/>
        <a:ln>
          <a:solidFill>
            <a:srgbClr val="2F98DB"/>
          </a:solidFill>
        </a:ln>
      </dgm:spPr>
      <dgm:t>
        <a:bodyPr/>
        <a:lstStyle/>
        <a:p>
          <a:r>
            <a:rPr lang="en-US" sz="1600" dirty="0">
              <a:solidFill>
                <a:schemeClr val="tx1"/>
              </a:solidFill>
              <a:latin typeface="Arial" panose="020B0604020202020204" pitchFamily="34" charset="0"/>
              <a:cs typeface="Arial" panose="020B0604020202020204" pitchFamily="34" charset="0"/>
            </a:rPr>
            <a:t>ERISA</a:t>
          </a:r>
        </a:p>
      </dgm:t>
    </dgm:pt>
    <dgm:pt modelId="{5D6B6398-678B-4596-9E07-6C1DE35D59E2}" type="parTrans" cxnId="{46FA1FE3-CD95-4F14-9B47-AB96CC60A149}">
      <dgm:prSet/>
      <dgm:spPr/>
      <dgm:t>
        <a:bodyPr/>
        <a:lstStyle/>
        <a:p>
          <a:endParaRPr lang="en-US">
            <a:solidFill>
              <a:schemeClr val="tx1"/>
            </a:solidFill>
          </a:endParaRPr>
        </a:p>
      </dgm:t>
    </dgm:pt>
    <dgm:pt modelId="{CFDD7FAD-2B22-461F-A268-7685E3BC2C3C}" type="sibTrans" cxnId="{46FA1FE3-CD95-4F14-9B47-AB96CC60A149}">
      <dgm:prSet/>
      <dgm:spPr/>
      <dgm:t>
        <a:bodyPr/>
        <a:lstStyle/>
        <a:p>
          <a:endParaRPr lang="en-US">
            <a:solidFill>
              <a:schemeClr val="tx1"/>
            </a:solidFill>
          </a:endParaRPr>
        </a:p>
      </dgm:t>
    </dgm:pt>
    <dgm:pt modelId="{7A3FD404-13AD-40F5-8133-141F83E62812}">
      <dgm:prSet phldrT="[Text]" custT="1"/>
      <dgm:spPr>
        <a:noFill/>
        <a:ln>
          <a:solidFill>
            <a:srgbClr val="2F98DB"/>
          </a:solidFill>
        </a:ln>
      </dgm:spPr>
      <dgm:t>
        <a:bodyPr/>
        <a:lstStyle/>
        <a:p>
          <a:r>
            <a:rPr lang="en-US" sz="1600" dirty="0">
              <a:solidFill>
                <a:schemeClr val="tx1"/>
              </a:solidFill>
              <a:latin typeface="Arial" panose="020B0604020202020204" pitchFamily="34" charset="0"/>
              <a:cs typeface="Arial" panose="020B0604020202020204" pitchFamily="34" charset="0"/>
            </a:rPr>
            <a:t>ACA Regulated</a:t>
          </a:r>
        </a:p>
      </dgm:t>
    </dgm:pt>
    <dgm:pt modelId="{F22A7B61-5FF8-45B7-A532-5FEC4B7D73FB}" type="parTrans" cxnId="{F8C13148-A74B-44E1-B8CF-FC74F7F1F302}">
      <dgm:prSet/>
      <dgm:spPr/>
      <dgm:t>
        <a:bodyPr/>
        <a:lstStyle/>
        <a:p>
          <a:endParaRPr lang="en-US">
            <a:solidFill>
              <a:schemeClr val="tx1"/>
            </a:solidFill>
          </a:endParaRPr>
        </a:p>
      </dgm:t>
    </dgm:pt>
    <dgm:pt modelId="{F35B3457-0125-4FEE-8271-8D4611F4AB96}" type="sibTrans" cxnId="{F8C13148-A74B-44E1-B8CF-FC74F7F1F302}">
      <dgm:prSet/>
      <dgm:spPr/>
      <dgm:t>
        <a:bodyPr/>
        <a:lstStyle/>
        <a:p>
          <a:endParaRPr lang="en-US">
            <a:solidFill>
              <a:schemeClr val="tx1"/>
            </a:solidFill>
          </a:endParaRPr>
        </a:p>
      </dgm:t>
    </dgm:pt>
    <dgm:pt modelId="{414A4159-0F80-45D5-AFD1-7CAE60E0715F}">
      <dgm:prSet phldrT="[Text]" custT="1"/>
      <dgm:spPr>
        <a:noFill/>
        <a:ln>
          <a:solidFill>
            <a:srgbClr val="2F98DB"/>
          </a:solidFill>
        </a:ln>
      </dgm:spPr>
      <dgm:t>
        <a:bodyPr/>
        <a:lstStyle/>
        <a:p>
          <a:r>
            <a:rPr lang="en-US" sz="1600" dirty="0">
              <a:solidFill>
                <a:schemeClr val="tx1"/>
              </a:solidFill>
              <a:latin typeface="Arial" panose="020B0604020202020204" pitchFamily="34" charset="0"/>
              <a:cs typeface="Arial" panose="020B0604020202020204" pitchFamily="34" charset="0"/>
            </a:rPr>
            <a:t>Non-ACA Regulated</a:t>
          </a:r>
        </a:p>
      </dgm:t>
    </dgm:pt>
    <dgm:pt modelId="{E3AB19DE-9822-454E-BB7A-D96B40A6315C}" type="parTrans" cxnId="{26A56D2C-4CE7-46C1-AB83-34C1514978A4}">
      <dgm:prSet/>
      <dgm:spPr/>
      <dgm:t>
        <a:bodyPr/>
        <a:lstStyle/>
        <a:p>
          <a:endParaRPr lang="en-US">
            <a:solidFill>
              <a:schemeClr val="tx1"/>
            </a:solidFill>
          </a:endParaRPr>
        </a:p>
      </dgm:t>
    </dgm:pt>
    <dgm:pt modelId="{2BEA69E3-07CB-4F6C-AE40-7F139067D27C}" type="sibTrans" cxnId="{26A56D2C-4CE7-46C1-AB83-34C1514978A4}">
      <dgm:prSet/>
      <dgm:spPr/>
      <dgm:t>
        <a:bodyPr/>
        <a:lstStyle/>
        <a:p>
          <a:endParaRPr lang="en-US">
            <a:solidFill>
              <a:schemeClr val="tx1"/>
            </a:solidFill>
          </a:endParaRPr>
        </a:p>
      </dgm:t>
    </dgm:pt>
    <dgm:pt modelId="{CC72BC3E-DD12-41AC-AE56-018DC7DFA10C}" type="pres">
      <dgm:prSet presAssocID="{45C21A31-B608-4C77-B5E3-949BFBC6C9A2}" presName="Name0" presStyleCnt="0">
        <dgm:presLayoutVars>
          <dgm:dir/>
          <dgm:resizeHandles val="exact"/>
        </dgm:presLayoutVars>
      </dgm:prSet>
      <dgm:spPr/>
    </dgm:pt>
    <dgm:pt modelId="{A05B8C48-5D56-4618-A27F-2EB699F78FA7}" type="pres">
      <dgm:prSet presAssocID="{16890F50-B947-45EA-9934-D5306562834F}" presName="node" presStyleLbl="node1" presStyleIdx="0" presStyleCnt="3" custLinFactX="-17569" custLinFactNeighborX="-100000" custLinFactNeighborY="-3913">
        <dgm:presLayoutVars>
          <dgm:bulletEnabled val="1"/>
        </dgm:presLayoutVars>
      </dgm:prSet>
      <dgm:spPr/>
    </dgm:pt>
    <dgm:pt modelId="{D403F9A6-85EC-490F-8C21-D55DA9B972AD}" type="pres">
      <dgm:prSet presAssocID="{23C96796-C544-4C50-BB45-A0FF57803137}" presName="sibTrans" presStyleCnt="0"/>
      <dgm:spPr/>
    </dgm:pt>
    <dgm:pt modelId="{E4FA25E0-5329-4EBA-86EF-EDE3FE5974A7}" type="pres">
      <dgm:prSet presAssocID="{2FCE1D89-1FEE-4797-9343-AB2BC18A38C0}" presName="node" presStyleLbl="node1" presStyleIdx="1" presStyleCnt="3">
        <dgm:presLayoutVars>
          <dgm:bulletEnabled val="1"/>
        </dgm:presLayoutVars>
      </dgm:prSet>
      <dgm:spPr/>
    </dgm:pt>
    <dgm:pt modelId="{ECEDE9DC-C286-41DB-914D-797A391892CB}" type="pres">
      <dgm:prSet presAssocID="{06CA9AE8-9BE7-4511-B03F-CF79C4B07489}" presName="sibTrans" presStyleCnt="0"/>
      <dgm:spPr/>
    </dgm:pt>
    <dgm:pt modelId="{135CCDA4-442E-41FC-A652-1EC4EB6965CF}" type="pres">
      <dgm:prSet presAssocID="{D73536C1-2B2E-45FC-8F5F-69B03E637E34}" presName="node" presStyleLbl="node1" presStyleIdx="2" presStyleCnt="3">
        <dgm:presLayoutVars>
          <dgm:bulletEnabled val="1"/>
        </dgm:presLayoutVars>
      </dgm:prSet>
      <dgm:spPr/>
    </dgm:pt>
  </dgm:ptLst>
  <dgm:cxnLst>
    <dgm:cxn modelId="{2FA37E01-66A7-4D59-B9A3-6E93734678C5}" srcId="{45C21A31-B608-4C77-B5E3-949BFBC6C9A2}" destId="{2FCE1D89-1FEE-4797-9343-AB2BC18A38C0}" srcOrd="1" destOrd="0" parTransId="{C52D815A-DCD1-4F46-B853-B7F85BFDD5F9}" sibTransId="{06CA9AE8-9BE7-4511-B03F-CF79C4B07489}"/>
    <dgm:cxn modelId="{E6CE2A17-F250-41CD-A21F-62C6A81AF069}" type="presOf" srcId="{7A3FD404-13AD-40F5-8133-141F83E62812}" destId="{135CCDA4-442E-41FC-A652-1EC4EB6965CF}" srcOrd="0" destOrd="2" presId="urn:microsoft.com/office/officeart/2005/8/layout/hList6"/>
    <dgm:cxn modelId="{26A56D2C-4CE7-46C1-AB83-34C1514978A4}" srcId="{D73536C1-2B2E-45FC-8F5F-69B03E637E34}" destId="{414A4159-0F80-45D5-AFD1-7CAE60E0715F}" srcOrd="2" destOrd="0" parTransId="{E3AB19DE-9822-454E-BB7A-D96B40A6315C}" sibTransId="{2BEA69E3-07CB-4F6C-AE40-7F139067D27C}"/>
    <dgm:cxn modelId="{CF1BB32E-CC7D-4854-B993-62856A969725}" type="presOf" srcId="{4B22CD6F-CCB5-4A2D-A4A1-0CC0FD11EDB6}" destId="{E4FA25E0-5329-4EBA-86EF-EDE3FE5974A7}" srcOrd="0" destOrd="1" presId="urn:microsoft.com/office/officeart/2005/8/layout/hList6"/>
    <dgm:cxn modelId="{2E2D5736-12B1-478C-8E85-15E80A72838C}" type="presOf" srcId="{D73536C1-2B2E-45FC-8F5F-69B03E637E34}" destId="{135CCDA4-442E-41FC-A652-1EC4EB6965CF}" srcOrd="0" destOrd="0" presId="urn:microsoft.com/office/officeart/2005/8/layout/hList6"/>
    <dgm:cxn modelId="{4BC1105F-8A8E-4151-9F5F-05522A3E70AB}" srcId="{45C21A31-B608-4C77-B5E3-949BFBC6C9A2}" destId="{16890F50-B947-45EA-9934-D5306562834F}" srcOrd="0" destOrd="0" parTransId="{27DBB944-3678-4F0C-97E6-609299A53F44}" sibTransId="{23C96796-C544-4C50-BB45-A0FF57803137}"/>
    <dgm:cxn modelId="{D90EA165-26A4-42F7-AB1B-11995ED2015D}" srcId="{16890F50-B947-45EA-9934-D5306562834F}" destId="{B1A1010F-B186-449F-941C-50DFC939089E}" srcOrd="0" destOrd="0" parTransId="{85E9FFB1-1A93-4858-9066-ACB01B03C14B}" sibTransId="{908F21A6-28C3-4222-8311-808495C993EA}"/>
    <dgm:cxn modelId="{B15A1848-746D-4517-8F02-BC11A878D489}" type="presOf" srcId="{414A4159-0F80-45D5-AFD1-7CAE60E0715F}" destId="{135CCDA4-442E-41FC-A652-1EC4EB6965CF}" srcOrd="0" destOrd="3" presId="urn:microsoft.com/office/officeart/2005/8/layout/hList6"/>
    <dgm:cxn modelId="{F8C13148-A74B-44E1-B8CF-FC74F7F1F302}" srcId="{D73536C1-2B2E-45FC-8F5F-69B03E637E34}" destId="{7A3FD404-13AD-40F5-8133-141F83E62812}" srcOrd="1" destOrd="0" parTransId="{F22A7B61-5FF8-45B7-A532-5FEC4B7D73FB}" sibTransId="{F35B3457-0125-4FEE-8271-8D4611F4AB96}"/>
    <dgm:cxn modelId="{ECE5A668-FBB4-4534-9196-CC0A9FB00C34}" srcId="{2FCE1D89-1FEE-4797-9343-AB2BC18A38C0}" destId="{4B22CD6F-CCB5-4A2D-A4A1-0CC0FD11EDB6}" srcOrd="0" destOrd="0" parTransId="{EA264C0C-8C75-446A-84F0-60EE3C6C8908}" sibTransId="{2F80A24D-BDDF-4F82-A12B-91804916F5EC}"/>
    <dgm:cxn modelId="{FFD20549-279D-4FCC-B477-B124E1A7E8C9}" type="presOf" srcId="{B1A1010F-B186-449F-941C-50DFC939089E}" destId="{A05B8C48-5D56-4618-A27F-2EB699F78FA7}" srcOrd="0" destOrd="1" presId="urn:microsoft.com/office/officeart/2005/8/layout/hList6"/>
    <dgm:cxn modelId="{2567A454-1231-4E55-B584-CA76058A3059}" type="presOf" srcId="{45C21A31-B608-4C77-B5E3-949BFBC6C9A2}" destId="{CC72BC3E-DD12-41AC-AE56-018DC7DFA10C}" srcOrd="0" destOrd="0" presId="urn:microsoft.com/office/officeart/2005/8/layout/hList6"/>
    <dgm:cxn modelId="{07BDA057-F006-4D41-B52C-92780D23A773}" srcId="{45C21A31-B608-4C77-B5E3-949BFBC6C9A2}" destId="{D73536C1-2B2E-45FC-8F5F-69B03E637E34}" srcOrd="2" destOrd="0" parTransId="{D07A3B9F-F98C-4987-A1A9-F6EEA1F93A23}" sibTransId="{375CBBFE-2E38-48D3-808D-33A901615CE3}"/>
    <dgm:cxn modelId="{7D2AF157-2F51-4409-8563-C2052D390EB3}" type="presOf" srcId="{2FCE1D89-1FEE-4797-9343-AB2BC18A38C0}" destId="{E4FA25E0-5329-4EBA-86EF-EDE3FE5974A7}" srcOrd="0" destOrd="0" presId="urn:microsoft.com/office/officeart/2005/8/layout/hList6"/>
    <dgm:cxn modelId="{78052D80-C312-4901-8832-28CADDD557DD}" type="presOf" srcId="{1BDDC83E-2A89-44EF-ACF6-6D8A27045C27}" destId="{E4FA25E0-5329-4EBA-86EF-EDE3FE5974A7}" srcOrd="0" destOrd="2" presId="urn:microsoft.com/office/officeart/2005/8/layout/hList6"/>
    <dgm:cxn modelId="{6D8FA189-C413-46DD-A1A8-94F3915090F7}" srcId="{16890F50-B947-45EA-9934-D5306562834F}" destId="{8B280015-A022-49B0-8C21-CDFC252CECA2}" srcOrd="1" destOrd="0" parTransId="{FD0ADF46-FC07-48BD-BFFD-FADABF0160EE}" sibTransId="{01C48C09-8467-45CD-8BE5-15FDF7605B77}"/>
    <dgm:cxn modelId="{814EB18A-F254-4B1B-9D8C-A3DE49A7AE5A}" type="presOf" srcId="{8B280015-A022-49B0-8C21-CDFC252CECA2}" destId="{A05B8C48-5D56-4618-A27F-2EB699F78FA7}" srcOrd="0" destOrd="2" presId="urn:microsoft.com/office/officeart/2005/8/layout/hList6"/>
    <dgm:cxn modelId="{075DA59B-66C1-4FB7-9B67-2AB1BC34CCBA}" type="presOf" srcId="{16890F50-B947-45EA-9934-D5306562834F}" destId="{A05B8C48-5D56-4618-A27F-2EB699F78FA7}" srcOrd="0" destOrd="0" presId="urn:microsoft.com/office/officeart/2005/8/layout/hList6"/>
    <dgm:cxn modelId="{72DD28CD-EB7A-4A35-8844-526786940B95}" type="presOf" srcId="{C75CC92A-41AF-406B-82DA-89416BA313F4}" destId="{135CCDA4-442E-41FC-A652-1EC4EB6965CF}" srcOrd="0" destOrd="1" presId="urn:microsoft.com/office/officeart/2005/8/layout/hList6"/>
    <dgm:cxn modelId="{918423D5-FFAE-436E-929D-1DADB7693CDE}" srcId="{2FCE1D89-1FEE-4797-9343-AB2BC18A38C0}" destId="{1BDDC83E-2A89-44EF-ACF6-6D8A27045C27}" srcOrd="1" destOrd="0" parTransId="{56281000-B6D4-43DA-A107-91EBBC7646A5}" sibTransId="{307AAC64-5090-4071-9CEB-F9B632B6833A}"/>
    <dgm:cxn modelId="{46FA1FE3-CD95-4F14-9B47-AB96CC60A149}" srcId="{D73536C1-2B2E-45FC-8F5F-69B03E637E34}" destId="{C75CC92A-41AF-406B-82DA-89416BA313F4}" srcOrd="0" destOrd="0" parTransId="{5D6B6398-678B-4596-9E07-6C1DE35D59E2}" sibTransId="{CFDD7FAD-2B22-461F-A268-7685E3BC2C3C}"/>
    <dgm:cxn modelId="{F9D59D77-F70F-479D-9490-83DD12822548}" type="presParOf" srcId="{CC72BC3E-DD12-41AC-AE56-018DC7DFA10C}" destId="{A05B8C48-5D56-4618-A27F-2EB699F78FA7}" srcOrd="0" destOrd="0" presId="urn:microsoft.com/office/officeart/2005/8/layout/hList6"/>
    <dgm:cxn modelId="{05E42159-6131-49D8-912F-D6AE9AA64F94}" type="presParOf" srcId="{CC72BC3E-DD12-41AC-AE56-018DC7DFA10C}" destId="{D403F9A6-85EC-490F-8C21-D55DA9B972AD}" srcOrd="1" destOrd="0" presId="urn:microsoft.com/office/officeart/2005/8/layout/hList6"/>
    <dgm:cxn modelId="{EAD25A27-54E4-4568-8C28-A3FC38CA9FC6}" type="presParOf" srcId="{CC72BC3E-DD12-41AC-AE56-018DC7DFA10C}" destId="{E4FA25E0-5329-4EBA-86EF-EDE3FE5974A7}" srcOrd="2" destOrd="0" presId="urn:microsoft.com/office/officeart/2005/8/layout/hList6"/>
    <dgm:cxn modelId="{A1525A36-075B-416D-8ED5-A4939F7B4FB3}" type="presParOf" srcId="{CC72BC3E-DD12-41AC-AE56-018DC7DFA10C}" destId="{ECEDE9DC-C286-41DB-914D-797A391892CB}" srcOrd="3" destOrd="0" presId="urn:microsoft.com/office/officeart/2005/8/layout/hList6"/>
    <dgm:cxn modelId="{813AD63A-50E8-42DE-99B4-F1890E796E3A}" type="presParOf" srcId="{CC72BC3E-DD12-41AC-AE56-018DC7DFA10C}" destId="{135CCDA4-442E-41FC-A652-1EC4EB6965CF}"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8C48-5D56-4618-A27F-2EB699F78FA7}">
      <dsp:nvSpPr>
        <dsp:cNvPr id="0" name=""/>
        <dsp:cNvSpPr/>
      </dsp:nvSpPr>
      <dsp:spPr>
        <a:xfrm rot="16200000">
          <a:off x="-381181" y="381181"/>
          <a:ext cx="2892729" cy="2130366"/>
        </a:xfrm>
        <a:prstGeom prst="flowChartManualOperation">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Federal Healthcare Programs</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Medicare</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Medicaid</a:t>
          </a:r>
        </a:p>
      </dsp:txBody>
      <dsp:txXfrm rot="5400000">
        <a:off x="1" y="578545"/>
        <a:ext cx="2130366" cy="1735637"/>
      </dsp:txXfrm>
    </dsp:sp>
    <dsp:sp modelId="{E4FA25E0-5329-4EBA-86EF-EDE3FE5974A7}">
      <dsp:nvSpPr>
        <dsp:cNvPr id="0" name=""/>
        <dsp:cNvSpPr/>
      </dsp:nvSpPr>
      <dsp:spPr>
        <a:xfrm rot="16200000">
          <a:off x="1909781" y="381181"/>
          <a:ext cx="2892729" cy="2130366"/>
        </a:xfrm>
        <a:prstGeom prst="flowChartManualOperation">
          <a:avLst/>
        </a:prstGeom>
        <a:no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Federal and State Employees</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FEHBP</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State Employee Benefits Programs</a:t>
          </a:r>
        </a:p>
      </dsp:txBody>
      <dsp:txXfrm rot="5400000">
        <a:off x="2290963" y="578545"/>
        <a:ext cx="2130366" cy="1735637"/>
      </dsp:txXfrm>
    </dsp:sp>
    <dsp:sp modelId="{135CCDA4-442E-41FC-A652-1EC4EB6965CF}">
      <dsp:nvSpPr>
        <dsp:cNvPr id="0" name=""/>
        <dsp:cNvSpPr/>
      </dsp:nvSpPr>
      <dsp:spPr>
        <a:xfrm rot="16200000">
          <a:off x="4199925" y="381181"/>
          <a:ext cx="2892729" cy="2130366"/>
        </a:xfrm>
        <a:prstGeom prst="flowChartManualOperation">
          <a:avLst/>
        </a:prstGeom>
        <a:noFill/>
        <a:ln w="12700" cap="flat" cmpd="sng" algn="ctr">
          <a:solidFill>
            <a:srgbClr val="2F98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Commercial Insurance</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ERISA</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ACA Regulated</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Non-ACA Regulated</a:t>
          </a:r>
        </a:p>
      </dsp:txBody>
      <dsp:txXfrm rot="5400000">
        <a:off x="4581107" y="578545"/>
        <a:ext cx="2130366" cy="173563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0DCD2-0D53-4821-8F0F-F177790E2397}" type="datetimeFigureOut">
              <a:rPr lang="en-US" smtClean="0"/>
              <a:t>2/11/2021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3038-7169-4680-BFDB-D11EF39F1772}" type="slidenum">
              <a:rPr lang="en-US" smtClean="0"/>
              <a:t>‹#›</a:t>
            </a:fld>
            <a:endParaRPr lang="en-US"/>
          </a:p>
        </p:txBody>
      </p:sp>
    </p:spTree>
    <p:extLst>
      <p:ext uri="{BB962C8B-B14F-4D97-AF65-F5344CB8AC3E}">
        <p14:creationId xmlns:p14="http://schemas.microsoft.com/office/powerpoint/2010/main" val="49155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1</a:t>
            </a:fld>
            <a:endParaRPr lang="en-US"/>
          </a:p>
        </p:txBody>
      </p:sp>
    </p:spTree>
    <p:extLst>
      <p:ext uri="{BB962C8B-B14F-4D97-AF65-F5344CB8AC3E}">
        <p14:creationId xmlns:p14="http://schemas.microsoft.com/office/powerpoint/2010/main" val="155965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8</a:t>
            </a:fld>
            <a:endParaRPr lang="en-US"/>
          </a:p>
        </p:txBody>
      </p:sp>
    </p:spTree>
    <p:extLst>
      <p:ext uri="{BB962C8B-B14F-4D97-AF65-F5344CB8AC3E}">
        <p14:creationId xmlns:p14="http://schemas.microsoft.com/office/powerpoint/2010/main" val="356973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9</a:t>
            </a:fld>
            <a:endParaRPr lang="en-US"/>
          </a:p>
        </p:txBody>
      </p:sp>
    </p:spTree>
    <p:extLst>
      <p:ext uri="{BB962C8B-B14F-4D97-AF65-F5344CB8AC3E}">
        <p14:creationId xmlns:p14="http://schemas.microsoft.com/office/powerpoint/2010/main" val="403074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14</a:t>
            </a:fld>
            <a:endParaRPr lang="en-US"/>
          </a:p>
        </p:txBody>
      </p:sp>
    </p:spTree>
    <p:extLst>
      <p:ext uri="{BB962C8B-B14F-4D97-AF65-F5344CB8AC3E}">
        <p14:creationId xmlns:p14="http://schemas.microsoft.com/office/powerpoint/2010/main" val="416397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F501-BEC7-40A2-B1D1-5693C5CBA6F6}"/>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D0C75-C2CF-4CB8-BEC8-F0F3CCEEF58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6AD1B-B949-4CCC-A774-DF0E00EFB847}"/>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2/11/2021</a:t>
            </a:fld>
            <a:endParaRPr lang="en-US"/>
          </a:p>
        </p:txBody>
      </p:sp>
      <p:sp>
        <p:nvSpPr>
          <p:cNvPr id="5" name="Footer Placeholder 4">
            <a:extLst>
              <a:ext uri="{FF2B5EF4-FFF2-40B4-BE49-F238E27FC236}">
                <a16:creationId xmlns:a16="http://schemas.microsoft.com/office/drawing/2014/main" id="{83A33C38-D505-4A85-A533-3D06FA1C0AC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52D75-12E7-41D7-BFB2-8D79FE230CCD}"/>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113607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B0E9-C6CC-4527-85BE-69D0486F606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CD3E2A-3114-472A-9C0A-F7FDD913183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8161C-0E08-49DC-A0DD-25DC6FA9CD17}"/>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5" name="Footer Placeholder 4">
            <a:extLst>
              <a:ext uri="{FF2B5EF4-FFF2-40B4-BE49-F238E27FC236}">
                <a16:creationId xmlns:a16="http://schemas.microsoft.com/office/drawing/2014/main" id="{5BC329EF-E60C-4CFA-9515-11CD820AF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774C7-8395-4901-9829-C2F8B4442D80}"/>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89870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AC42-B70F-4612-8490-FC5AB9E2F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1869C-6F55-495F-B13C-311CFD47743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BEF12-B385-4D7C-8C00-08A3675C66E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4CBC9B-5CB9-48DA-ACEE-B55280DD7498}"/>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6" name="Footer Placeholder 5">
            <a:extLst>
              <a:ext uri="{FF2B5EF4-FFF2-40B4-BE49-F238E27FC236}">
                <a16:creationId xmlns:a16="http://schemas.microsoft.com/office/drawing/2014/main" id="{D73F3A02-4B52-4CD1-8FD0-F78B3674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A1C60-CA50-49F3-BC41-CF432EBDEDF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148945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F405-B54A-41E6-B012-A10375C0CA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25E22-2FAC-4C3E-958C-05ABE77847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B3649-694A-4C6F-A16E-CD68B468DC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1DFEE5-9EAC-4A7B-8081-BF30B916A9D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DAA9E-6748-4779-AF1E-A46147F16CB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9600A7-4EEF-4C25-87A8-D4A432A7EC1F}"/>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8" name="Footer Placeholder 7">
            <a:extLst>
              <a:ext uri="{FF2B5EF4-FFF2-40B4-BE49-F238E27FC236}">
                <a16:creationId xmlns:a16="http://schemas.microsoft.com/office/drawing/2014/main" id="{C6F5647F-9B97-4548-AB47-CE8B1157A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F3F3A-2BD7-4F18-B490-3F1E50B4A5BA}"/>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70797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F656-5790-4B2A-8B67-AB2EFAA288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D991D9-3356-42A9-BC82-EB5EA0E33247}"/>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4" name="Footer Placeholder 3">
            <a:extLst>
              <a:ext uri="{FF2B5EF4-FFF2-40B4-BE49-F238E27FC236}">
                <a16:creationId xmlns:a16="http://schemas.microsoft.com/office/drawing/2014/main" id="{D06D3299-58C6-4A22-A13F-60E914571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444093-9B30-4910-9DDF-F7A2E1AA49B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74113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9FF46-DE67-4242-8D43-C4C14FC60332}"/>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3" name="Footer Placeholder 2">
            <a:extLst>
              <a:ext uri="{FF2B5EF4-FFF2-40B4-BE49-F238E27FC236}">
                <a16:creationId xmlns:a16="http://schemas.microsoft.com/office/drawing/2014/main" id="{72B3B67D-E085-44FB-B747-D25ED2BD6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8E3E39-BF6D-4FE0-A919-E324922EF7AD}"/>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81940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19BE-D79C-4FAE-9AE5-2FE0E72FD86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55891-E3AB-4A77-8905-61CF873053E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AC03C3-C08B-47C6-A011-0AEDDDE85F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6FB77-50D3-4EDA-BE4D-97BB5980B456}"/>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6" name="Footer Placeholder 5">
            <a:extLst>
              <a:ext uri="{FF2B5EF4-FFF2-40B4-BE49-F238E27FC236}">
                <a16:creationId xmlns:a16="http://schemas.microsoft.com/office/drawing/2014/main" id="{BD0E8959-D477-457D-9C26-E435F0662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20EFE-C890-433E-9993-BF0DDD49221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774494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0170-5A2F-4EE7-B86B-F1461638587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AAE1A-3334-4336-8852-F0E4F62653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09CC9-DB9E-4B02-BBD7-67FD14D0B3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5B67D-DA70-4515-B6D8-989426DC4541}"/>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6" name="Footer Placeholder 5">
            <a:extLst>
              <a:ext uri="{FF2B5EF4-FFF2-40B4-BE49-F238E27FC236}">
                <a16:creationId xmlns:a16="http://schemas.microsoft.com/office/drawing/2014/main" id="{EEED06F4-E872-4990-A49A-A2929F2E8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A6328-6CC7-4394-97D5-3D1AEDE11C1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79833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8A49-DB5D-430F-8CFC-6BE8A817C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DCC8BD-A1AD-449E-B305-83039709AF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5270A-F009-4313-99B0-071B6C484DDD}"/>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5" name="Footer Placeholder 4">
            <a:extLst>
              <a:ext uri="{FF2B5EF4-FFF2-40B4-BE49-F238E27FC236}">
                <a16:creationId xmlns:a16="http://schemas.microsoft.com/office/drawing/2014/main" id="{A089E892-6746-4D04-9FFA-DC74E0095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9C038-A5E6-44A4-B231-6D67200BAD6F}"/>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327585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485E57-4574-4357-8562-DA25029AA1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C9C32C-D7D1-4D3B-A1F1-BF79F72D0A8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3EFEB-EE26-48AA-BFD8-85DE047AF146}"/>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5" name="Footer Placeholder 4">
            <a:extLst>
              <a:ext uri="{FF2B5EF4-FFF2-40B4-BE49-F238E27FC236}">
                <a16:creationId xmlns:a16="http://schemas.microsoft.com/office/drawing/2014/main" id="{63B85DC0-F58F-45DA-A425-1685C7A62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48226-A705-4EAB-B0A1-2E4E8255506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1355782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3CA9-D7D5-47A5-B6B1-D180E649263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C83C0-4B7B-45B0-B3F0-8C6BD25116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1AAFE0-3526-414B-B98D-A729EEE3CC82}"/>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5" name="Footer Placeholder 4">
            <a:extLst>
              <a:ext uri="{FF2B5EF4-FFF2-40B4-BE49-F238E27FC236}">
                <a16:creationId xmlns:a16="http://schemas.microsoft.com/office/drawing/2014/main" id="{63EB14D6-CEA8-45AC-BA00-C05503EDA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7DAA6-A940-4104-A632-706D50B0EFDB}"/>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9823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EC7-039A-46FA-96F7-9A2CC7CD823C}"/>
              </a:ext>
            </a:extLst>
          </p:cNvPr>
          <p:cNvSpPr>
            <a:spLocks noGrp="1"/>
          </p:cNvSpPr>
          <p:nvPr>
            <p:ph type="title"/>
          </p:nvPr>
        </p:nvSpPr>
        <p:spPr>
          <a:xfrm>
            <a:off x="628650" y="75198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CBAF7BD-9999-496E-BE6C-18E50E8C39FD}"/>
              </a:ext>
            </a:extLst>
          </p:cNvPr>
          <p:cNvSpPr>
            <a:spLocks noGrp="1"/>
          </p:cNvSpPr>
          <p:nvPr>
            <p:ph idx="1"/>
          </p:nvPr>
        </p:nvSpPr>
        <p:spPr>
          <a:xfrm>
            <a:off x="628650" y="2212486"/>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0750D-7AC0-4C72-8264-2F6DED19074D}"/>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2/11/2021</a:t>
            </a:fld>
            <a:endParaRPr lang="en-US"/>
          </a:p>
        </p:txBody>
      </p:sp>
      <p:sp>
        <p:nvSpPr>
          <p:cNvPr id="5" name="Footer Placeholder 4">
            <a:extLst>
              <a:ext uri="{FF2B5EF4-FFF2-40B4-BE49-F238E27FC236}">
                <a16:creationId xmlns:a16="http://schemas.microsoft.com/office/drawing/2014/main" id="{50658CC6-9D9D-4ABE-ACE0-2EC74B7E203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740BC3-64A7-45FE-AF36-765F9E3FE428}"/>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3473954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7C48-1422-4636-BECC-747CE441F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1B002-A68A-434D-9A08-587A5635F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F65E1-0CBF-4030-B80D-F5568F328E6D}"/>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5" name="Footer Placeholder 4">
            <a:extLst>
              <a:ext uri="{FF2B5EF4-FFF2-40B4-BE49-F238E27FC236}">
                <a16:creationId xmlns:a16="http://schemas.microsoft.com/office/drawing/2014/main" id="{7520B290-4F32-4BBF-BE91-CF8763CC2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E71DE-B5F4-4E82-8F10-548EFF162B5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058522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2506-CF56-497C-B89F-6CEB25DF1B4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56913-7D35-4152-87F1-56E76CFD477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233CC5-3B52-40EB-87A0-F2123BDFA2D5}"/>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5" name="Footer Placeholder 4">
            <a:extLst>
              <a:ext uri="{FF2B5EF4-FFF2-40B4-BE49-F238E27FC236}">
                <a16:creationId xmlns:a16="http://schemas.microsoft.com/office/drawing/2014/main" id="{238FA7A2-B066-4DD4-9337-54ED7301D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0BF23-D408-4005-A39D-98E9266FCC75}"/>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31868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52C8-EA90-455A-A7F7-BC1B37E1C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277BF-B119-4B13-970E-549CC3596BB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57434F-8BE2-45FE-961C-D6B482302E6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92A01-ADC7-4368-9990-20328BBA4F20}"/>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6" name="Footer Placeholder 5">
            <a:extLst>
              <a:ext uri="{FF2B5EF4-FFF2-40B4-BE49-F238E27FC236}">
                <a16:creationId xmlns:a16="http://schemas.microsoft.com/office/drawing/2014/main" id="{B1B4E002-32B6-41C2-A7B2-0B86D32C9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BCE46-94B5-4923-8264-42956572A54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276170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FA22-BC60-49C4-8C3B-FA0256291F1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79C23F-7D04-4DF8-9F4E-05AB8F5C12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94EDD-387B-4794-9B03-B068082B852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2C768-D5EF-409D-83FC-717C19F02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E3CCF-79B0-4A18-B887-091AFCB9981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AB65A8-AF8C-4C3B-B09D-3AD749276C18}"/>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8" name="Footer Placeholder 7">
            <a:extLst>
              <a:ext uri="{FF2B5EF4-FFF2-40B4-BE49-F238E27FC236}">
                <a16:creationId xmlns:a16="http://schemas.microsoft.com/office/drawing/2014/main" id="{E6DC0CBA-D172-4053-9CCE-3CFE5283B8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6B26D-AEC7-443E-B940-2D612EAD84C8}"/>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98368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0B6B-283B-450B-B7B0-48863F3F3F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A5271-7B72-4878-9FA1-8BC6C788227A}"/>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4" name="Footer Placeholder 3">
            <a:extLst>
              <a:ext uri="{FF2B5EF4-FFF2-40B4-BE49-F238E27FC236}">
                <a16:creationId xmlns:a16="http://schemas.microsoft.com/office/drawing/2014/main" id="{0AD517D2-E14F-47AF-BC5D-5414F9198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A98D2-2AFB-4467-810C-407AE568E66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083945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60ABA-C3FC-4735-8D0B-F3A04F21C32B}"/>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3" name="Footer Placeholder 2">
            <a:extLst>
              <a:ext uri="{FF2B5EF4-FFF2-40B4-BE49-F238E27FC236}">
                <a16:creationId xmlns:a16="http://schemas.microsoft.com/office/drawing/2014/main" id="{C80980D0-05E4-43FB-96BF-71133AE1E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3A07B5-6FFA-4134-8900-232C6FC7AED3}"/>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40957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C343-537E-449C-B657-4B4644D38D0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1513A-8274-49A2-9E9E-0B918DF27F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993718-F0A2-4C00-B749-BD784E4A05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64711-21E9-4F32-B849-71CE633693BD}"/>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6" name="Footer Placeholder 5">
            <a:extLst>
              <a:ext uri="{FF2B5EF4-FFF2-40B4-BE49-F238E27FC236}">
                <a16:creationId xmlns:a16="http://schemas.microsoft.com/office/drawing/2014/main" id="{16B39FCB-6898-4AF6-9F26-FD25EC795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60592-3299-45CE-85A7-0F99A48650DD}"/>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25192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8FD5-4673-4161-B401-708AC7B00E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CA0E4-C2FD-49D6-B1E7-8669B1314A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3444EF-5830-458A-8EE0-A211A0AC91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5BA48-1B85-4FE0-8391-9952A16611BE}"/>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6" name="Footer Placeholder 5">
            <a:extLst>
              <a:ext uri="{FF2B5EF4-FFF2-40B4-BE49-F238E27FC236}">
                <a16:creationId xmlns:a16="http://schemas.microsoft.com/office/drawing/2014/main" id="{56A67558-4F0B-44B5-8E3F-67AF740D1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4A6B2-40C3-414B-8673-E0F830528F67}"/>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705440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9BDB-6453-47D6-837A-31322CF4D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C5A98-2F95-4CCD-91DA-61FD1E14C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E0291-26CF-4CE7-959C-A7FC6F355F2A}"/>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5" name="Footer Placeholder 4">
            <a:extLst>
              <a:ext uri="{FF2B5EF4-FFF2-40B4-BE49-F238E27FC236}">
                <a16:creationId xmlns:a16="http://schemas.microsoft.com/office/drawing/2014/main" id="{0EAD25AE-C2F0-4F99-ABB4-AC058D297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EA5F0-8FCC-49CA-9F4C-DB17C3FE926D}"/>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34218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D7934-CF79-4629-A13C-5C407B05E26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87E25-31CD-4DA9-99D7-E06C5060D8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E49E5-BFAF-4C12-86E3-E12DFA186AA1}"/>
              </a:ext>
            </a:extLst>
          </p:cNvPr>
          <p:cNvSpPr>
            <a:spLocks noGrp="1"/>
          </p:cNvSpPr>
          <p:nvPr>
            <p:ph type="dt" sz="half" idx="10"/>
          </p:nvPr>
        </p:nvSpPr>
        <p:spPr/>
        <p:txBody>
          <a:bodyPr/>
          <a:lstStyle/>
          <a:p>
            <a:fld id="{F4CB78B8-5980-4F0D-84C2-04B412721830}" type="datetimeFigureOut">
              <a:rPr lang="en-US" smtClean="0"/>
              <a:t>2/11/2021</a:t>
            </a:fld>
            <a:endParaRPr lang="en-US"/>
          </a:p>
        </p:txBody>
      </p:sp>
      <p:sp>
        <p:nvSpPr>
          <p:cNvPr id="5" name="Footer Placeholder 4">
            <a:extLst>
              <a:ext uri="{FF2B5EF4-FFF2-40B4-BE49-F238E27FC236}">
                <a16:creationId xmlns:a16="http://schemas.microsoft.com/office/drawing/2014/main" id="{BCEC1F09-DDDF-46F8-81BC-938B72108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DC61C-C16F-49CF-9AAF-C1CBAC7F6E1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21108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689E-387E-40C1-B96C-0FAF962D66B5}"/>
              </a:ext>
            </a:extLst>
          </p:cNvPr>
          <p:cNvSpPr>
            <a:spLocks noGrp="1"/>
          </p:cNvSpPr>
          <p:nvPr>
            <p:ph type="title"/>
          </p:nvPr>
        </p:nvSpPr>
        <p:spPr>
          <a:xfrm>
            <a:off x="628650" y="1037492"/>
            <a:ext cx="7886700" cy="65319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393C63-77FC-4DDE-8C0B-60FAA28A6684}"/>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B185C-DF78-4637-A355-C3513B93FC59}"/>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65E11-6577-429E-B6DC-00BCC8688FDF}"/>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2/11/2021</a:t>
            </a:fld>
            <a:endParaRPr lang="en-US"/>
          </a:p>
        </p:txBody>
      </p:sp>
      <p:sp>
        <p:nvSpPr>
          <p:cNvPr id="6" name="Footer Placeholder 5">
            <a:extLst>
              <a:ext uri="{FF2B5EF4-FFF2-40B4-BE49-F238E27FC236}">
                <a16:creationId xmlns:a16="http://schemas.microsoft.com/office/drawing/2014/main" id="{081CE426-03BA-47ED-9758-3A4DB5DB8C7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150D59-802E-4ADC-A34B-68E73EBA5C85}"/>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358560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222B-7DC3-4651-99DA-CE21A98607C4}"/>
              </a:ext>
            </a:extLst>
          </p:cNvPr>
          <p:cNvSpPr>
            <a:spLocks noGrp="1"/>
          </p:cNvSpPr>
          <p:nvPr>
            <p:ph type="title"/>
          </p:nvPr>
        </p:nvSpPr>
        <p:spPr>
          <a:xfrm>
            <a:off x="628650" y="1019908"/>
            <a:ext cx="7886700" cy="67078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79BCA7-0E97-4AE4-8D0E-5EFEA6E765E9}"/>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2/11/2021</a:t>
            </a:fld>
            <a:endParaRPr lang="en-US"/>
          </a:p>
        </p:txBody>
      </p:sp>
      <p:sp>
        <p:nvSpPr>
          <p:cNvPr id="4" name="Footer Placeholder 3">
            <a:extLst>
              <a:ext uri="{FF2B5EF4-FFF2-40B4-BE49-F238E27FC236}">
                <a16:creationId xmlns:a16="http://schemas.microsoft.com/office/drawing/2014/main" id="{F560A52A-9C54-44AC-AAC0-F32B88359BD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056CD1B-FACE-4E91-8262-3D1A7F994BF7}"/>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13988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BE846-5872-4B70-B99B-018A29CCAA40}"/>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2/11/2021</a:t>
            </a:fld>
            <a:endParaRPr lang="en-US"/>
          </a:p>
        </p:txBody>
      </p:sp>
      <p:sp>
        <p:nvSpPr>
          <p:cNvPr id="3" name="Footer Placeholder 2">
            <a:extLst>
              <a:ext uri="{FF2B5EF4-FFF2-40B4-BE49-F238E27FC236}">
                <a16:creationId xmlns:a16="http://schemas.microsoft.com/office/drawing/2014/main" id="{70672A2F-41F5-4ACA-BAAC-5F16E499FAB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9794BA-8C54-4264-9750-A0C503FA27F4}"/>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91501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F754-3713-4AC5-950E-CD70AC8D1A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E39179-C012-402D-9A93-03C135322B8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796F23C-CD59-4158-A178-4AD089521DE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0B612-27F0-45E9-8A10-C047AF32D8CC}"/>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2/11/2021</a:t>
            </a:fld>
            <a:endParaRPr lang="en-US"/>
          </a:p>
        </p:txBody>
      </p:sp>
      <p:sp>
        <p:nvSpPr>
          <p:cNvPr id="6" name="Footer Placeholder 5">
            <a:extLst>
              <a:ext uri="{FF2B5EF4-FFF2-40B4-BE49-F238E27FC236}">
                <a16:creationId xmlns:a16="http://schemas.microsoft.com/office/drawing/2014/main" id="{94D05830-A2BD-4A30-AA0B-0D246A91F44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7C00DF-207E-4581-9CBA-43E92445DBD3}"/>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242366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40F2-5242-48B8-BA77-22CB82A58824}"/>
              </a:ext>
            </a:extLst>
          </p:cNvPr>
          <p:cNvSpPr>
            <a:spLocks noGrp="1"/>
          </p:cNvSpPr>
          <p:nvPr>
            <p:ph type="title"/>
          </p:nvPr>
        </p:nvSpPr>
        <p:spPr>
          <a:xfrm>
            <a:off x="628650" y="967154"/>
            <a:ext cx="7886700" cy="72353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1CEE02-60FE-4097-9BB8-778C3486AD24}"/>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2/11/2021</a:t>
            </a:fld>
            <a:endParaRPr lang="en-US"/>
          </a:p>
        </p:txBody>
      </p:sp>
      <p:sp>
        <p:nvSpPr>
          <p:cNvPr id="4" name="Footer Placeholder 3">
            <a:extLst>
              <a:ext uri="{FF2B5EF4-FFF2-40B4-BE49-F238E27FC236}">
                <a16:creationId xmlns:a16="http://schemas.microsoft.com/office/drawing/2014/main" id="{B2A55E64-4119-4798-AD13-0166DB6E51A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DD8A1B-A73D-48A9-AC87-773F6720D011}"/>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426929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7F79-DCED-473C-96B5-C6FA6FA253A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B795F-783A-49E8-AB17-F1FCF996478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DAABE-4FD4-4A29-B432-D95D40A8AD1E}"/>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5" name="Footer Placeholder 4">
            <a:extLst>
              <a:ext uri="{FF2B5EF4-FFF2-40B4-BE49-F238E27FC236}">
                <a16:creationId xmlns:a16="http://schemas.microsoft.com/office/drawing/2014/main" id="{B4A7E6A8-8418-4377-B459-BBD2B55E9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9E61B-8F0A-4D41-8CFC-A866B088DA8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02080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F90F-BF04-4F9E-B08B-3A802E29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B8F52-E997-43C7-99C6-2E018430A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232B5-6047-4A62-823B-CA5CC1FADEDF}"/>
              </a:ext>
            </a:extLst>
          </p:cNvPr>
          <p:cNvSpPr>
            <a:spLocks noGrp="1"/>
          </p:cNvSpPr>
          <p:nvPr>
            <p:ph type="dt" sz="half" idx="10"/>
          </p:nvPr>
        </p:nvSpPr>
        <p:spPr/>
        <p:txBody>
          <a:bodyPr/>
          <a:lstStyle/>
          <a:p>
            <a:fld id="{B95DACA9-4CF7-41D7-8308-FDFE38D07E2D}" type="datetimeFigureOut">
              <a:rPr lang="en-US" smtClean="0"/>
              <a:t>2/11/2021</a:t>
            </a:fld>
            <a:endParaRPr lang="en-US"/>
          </a:p>
        </p:txBody>
      </p:sp>
      <p:sp>
        <p:nvSpPr>
          <p:cNvPr id="5" name="Footer Placeholder 4">
            <a:extLst>
              <a:ext uri="{FF2B5EF4-FFF2-40B4-BE49-F238E27FC236}">
                <a16:creationId xmlns:a16="http://schemas.microsoft.com/office/drawing/2014/main" id="{375ADA89-13FC-482D-9695-4CEEB8582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BD066-13E1-408E-94FC-D82DE15E1304}"/>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38303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907C49-3CC0-40AD-ADE0-F234ABA0496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6" r="62994"/>
          <a:stretch/>
        </p:blipFill>
        <p:spPr>
          <a:xfrm>
            <a:off x="0" y="0"/>
            <a:ext cx="3383280" cy="6858000"/>
          </a:xfrm>
          <a:prstGeom prst="rect">
            <a:avLst/>
          </a:prstGeom>
        </p:spPr>
      </p:pic>
      <p:pic>
        <p:nvPicPr>
          <p:cNvPr id="10" name="Picture 4">
            <a:extLst>
              <a:ext uri="{FF2B5EF4-FFF2-40B4-BE49-F238E27FC236}">
                <a16:creationId xmlns:a16="http://schemas.microsoft.com/office/drawing/2014/main" id="{4E13FB41-D375-49F0-B1AA-6E5C30E616D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180000" y="3000131"/>
            <a:ext cx="3023281" cy="85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67913A4-E1DD-4126-924F-D5AA7735237A}"/>
              </a:ext>
            </a:extLst>
          </p:cNvPr>
          <p:cNvCxnSpPr/>
          <p:nvPr userDrawn="1"/>
        </p:nvCxnSpPr>
        <p:spPr>
          <a:xfrm>
            <a:off x="3383280" y="0"/>
            <a:ext cx="0" cy="685800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4001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4C2F2-6D29-4CDB-A23E-CB34CB1262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BDA999-133E-46BC-90B3-8CAC583088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25B8B-AE34-4FCC-9400-459A563520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DACA9-4CF7-41D7-8308-FDFE38D07E2D}" type="datetimeFigureOut">
              <a:rPr lang="en-US" smtClean="0"/>
              <a:t>2/11/2021</a:t>
            </a:fld>
            <a:endParaRPr lang="en-US"/>
          </a:p>
        </p:txBody>
      </p:sp>
      <p:sp>
        <p:nvSpPr>
          <p:cNvPr id="5" name="Footer Placeholder 4">
            <a:extLst>
              <a:ext uri="{FF2B5EF4-FFF2-40B4-BE49-F238E27FC236}">
                <a16:creationId xmlns:a16="http://schemas.microsoft.com/office/drawing/2014/main" id="{02433D16-FA5D-4402-A644-F143F1CBE89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F0EA6-6FC7-447A-BBCF-1DC1196D5CA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FBD47-36A7-4EBC-B071-6A4FBF245879}" type="slidenum">
              <a:rPr lang="en-US" smtClean="0"/>
              <a:t>‹#›</a:t>
            </a:fld>
            <a:endParaRPr lang="en-US"/>
          </a:p>
        </p:txBody>
      </p:sp>
      <p:cxnSp>
        <p:nvCxnSpPr>
          <p:cNvPr id="7" name="Straight Connector 6">
            <a:extLst>
              <a:ext uri="{FF2B5EF4-FFF2-40B4-BE49-F238E27FC236}">
                <a16:creationId xmlns:a16="http://schemas.microsoft.com/office/drawing/2014/main" id="{F22EE521-2FCA-4D26-B1B7-54F0FDD04117}"/>
              </a:ext>
            </a:extLst>
          </p:cNvPr>
          <p:cNvCxnSpPr/>
          <p:nvPr userDrawn="1"/>
        </p:nvCxnSpPr>
        <p:spPr>
          <a:xfrm>
            <a:off x="457200" y="6350000"/>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4">
            <a:extLst>
              <a:ext uri="{FF2B5EF4-FFF2-40B4-BE49-F238E27FC236}">
                <a16:creationId xmlns:a16="http://schemas.microsoft.com/office/drawing/2014/main" id="{6719BD1E-8F28-4912-8E48-0AB6BE05CCC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44918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555D3B-E308-476A-A886-B494DA6F00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8D56ABD2-E6AA-47C1-8E95-890576D2D2D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B2E6D2-C2C4-4C40-9F23-5ED3FB23A9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144B8-9E82-4CF6-88BA-1E992E2FF2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B78B8-5980-4F0D-84C2-04B412721830}" type="datetimeFigureOut">
              <a:rPr lang="en-US" smtClean="0"/>
              <a:t>2/11/2021</a:t>
            </a:fld>
            <a:endParaRPr lang="en-US"/>
          </a:p>
        </p:txBody>
      </p:sp>
      <p:sp>
        <p:nvSpPr>
          <p:cNvPr id="5" name="Footer Placeholder 4">
            <a:extLst>
              <a:ext uri="{FF2B5EF4-FFF2-40B4-BE49-F238E27FC236}">
                <a16:creationId xmlns:a16="http://schemas.microsoft.com/office/drawing/2014/main" id="{25FB0A1A-9C10-4782-8525-625999A9A86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483E54-E584-4E16-8957-BA2C021E104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A699B-C0EA-4321-8622-5AFCE4228F6D}" type="slidenum">
              <a:rPr lang="en-US" smtClean="0"/>
              <a:t>‹#›</a:t>
            </a:fld>
            <a:endParaRPr lang="en-US"/>
          </a:p>
        </p:txBody>
      </p:sp>
    </p:spTree>
    <p:extLst>
      <p:ext uri="{BB962C8B-B14F-4D97-AF65-F5344CB8AC3E}">
        <p14:creationId xmlns:p14="http://schemas.microsoft.com/office/powerpoint/2010/main" val="18004249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FDF70-8A16-4435-979D-F9E4B6FCDE33}"/>
              </a:ext>
            </a:extLst>
          </p:cNvPr>
          <p:cNvPicPr>
            <a:picLocks noChangeAspect="1"/>
          </p:cNvPicPr>
          <p:nvPr/>
        </p:nvPicPr>
        <p:blipFill rotWithShape="1">
          <a:blip r:embed="rId3">
            <a:extLst>
              <a:ext uri="{28A0092B-C50C-407E-A947-70E740481C1C}">
                <a14:useLocalDpi xmlns:a14="http://schemas.microsoft.com/office/drawing/2010/main" val="0"/>
              </a:ext>
            </a:extLst>
          </a:blip>
          <a:srcRect l="23686" t="21164"/>
          <a:stretch/>
        </p:blipFill>
        <p:spPr>
          <a:xfrm>
            <a:off x="3501128" y="3003620"/>
            <a:ext cx="5642872" cy="3859823"/>
          </a:xfrm>
          <a:prstGeom prst="rect">
            <a:avLst/>
          </a:prstGeom>
        </p:spPr>
      </p:pic>
      <p:sp>
        <p:nvSpPr>
          <p:cNvPr id="6" name="Title 1">
            <a:extLst>
              <a:ext uri="{FF2B5EF4-FFF2-40B4-BE49-F238E27FC236}">
                <a16:creationId xmlns:a16="http://schemas.microsoft.com/office/drawing/2014/main" id="{F7812D67-374E-44DC-A7DC-557FD8F07AD3}"/>
              </a:ext>
            </a:extLst>
          </p:cNvPr>
          <p:cNvSpPr txBox="1">
            <a:spLocks/>
          </p:cNvSpPr>
          <p:nvPr/>
        </p:nvSpPr>
        <p:spPr>
          <a:xfrm>
            <a:off x="3501128" y="685801"/>
            <a:ext cx="5283364" cy="2239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solidFill>
                <a:latin typeface="Arial" panose="020B0604020202020204" pitchFamily="34" charset="0"/>
                <a:cs typeface="Arial" panose="020B0604020202020204" pitchFamily="34" charset="0"/>
              </a:rPr>
              <a:t>Manufacturer Coupons Increase Prescription Drug Spending by Billions</a:t>
            </a:r>
          </a:p>
          <a:p>
            <a:r>
              <a:rPr lang="en-US" sz="1800" dirty="0">
                <a:latin typeface="Arial" panose="020B0604020202020204" pitchFamily="34" charset="0"/>
                <a:cs typeface="Arial" panose="020B0604020202020204" pitchFamily="34" charset="0"/>
              </a:rPr>
              <a:t>Coupons increase prescription drug costs by</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$32 billion over a decade. Here’s how and</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what can be done to help.</a:t>
            </a:r>
          </a:p>
        </p:txBody>
      </p:sp>
      <p:pic>
        <p:nvPicPr>
          <p:cNvPr id="4" name="Picture 3">
            <a:extLst>
              <a:ext uri="{FF2B5EF4-FFF2-40B4-BE49-F238E27FC236}">
                <a16:creationId xmlns:a16="http://schemas.microsoft.com/office/drawing/2014/main" id="{25C4495E-D08E-4F81-B31F-CEC95457F8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84820" y="6655435"/>
            <a:ext cx="1059180" cy="202565"/>
          </a:xfrm>
          <a:prstGeom prst="rect">
            <a:avLst/>
          </a:prstGeom>
          <a:noFill/>
          <a:ln>
            <a:noFill/>
          </a:ln>
        </p:spPr>
      </p:pic>
    </p:spTree>
    <p:extLst>
      <p:ext uri="{BB962C8B-B14F-4D97-AF65-F5344CB8AC3E}">
        <p14:creationId xmlns:p14="http://schemas.microsoft.com/office/powerpoint/2010/main" val="287786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2AAE57-B4BB-4E2B-B888-83EE3A71760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6318" t="-1" b="13216"/>
          <a:stretch/>
        </p:blipFill>
        <p:spPr>
          <a:xfrm>
            <a:off x="-36576" y="-10886"/>
            <a:ext cx="9217152" cy="6378050"/>
          </a:xfrm>
          <a:prstGeom prst="rect">
            <a:avLst/>
          </a:prstGeom>
        </p:spPr>
      </p:pic>
      <p:sp>
        <p:nvSpPr>
          <p:cNvPr id="4" name="TextBox 3">
            <a:extLst>
              <a:ext uri="{FF2B5EF4-FFF2-40B4-BE49-F238E27FC236}">
                <a16:creationId xmlns:a16="http://schemas.microsoft.com/office/drawing/2014/main" id="{85CF69EC-9E55-4369-B85A-63C3AB2F9DCE}"/>
              </a:ext>
            </a:extLst>
          </p:cNvPr>
          <p:cNvSpPr txBox="1"/>
          <p:nvPr/>
        </p:nvSpPr>
        <p:spPr>
          <a:xfrm>
            <a:off x="346104" y="393106"/>
            <a:ext cx="5053210" cy="1938992"/>
          </a:xfrm>
          <a:prstGeom prst="rect">
            <a:avLst/>
          </a:prstGeom>
          <a:noFill/>
        </p:spPr>
        <p:txBody>
          <a:bodyPr wrap="square" rtlCol="0">
            <a:spAutoFit/>
          </a:bodyPr>
          <a:lstStyle/>
          <a:p>
            <a:r>
              <a:rPr lang="en-US" sz="2400" b="1" i="0" u="none" strike="noStrike" baseline="0" dirty="0">
                <a:latin typeface="Arial" panose="020B0604020202020204" pitchFamily="34" charset="0"/>
                <a:cs typeface="Arial" panose="020B0604020202020204" pitchFamily="34" charset="0"/>
              </a:rPr>
              <a:t>While coupons may help some patients afford their prescription drugs by temporarily reducing OOP </a:t>
            </a:r>
            <a:r>
              <a:rPr lang="en-US" sz="2400" b="1" dirty="0">
                <a:latin typeface="Arial" panose="020B0604020202020204" pitchFamily="34" charset="0"/>
                <a:cs typeface="Arial" panose="020B0604020202020204" pitchFamily="34" charset="0"/>
              </a:rPr>
              <a:t>prescription drug </a:t>
            </a:r>
            <a:r>
              <a:rPr lang="en-US" sz="2400" b="1" i="0" u="none" strike="noStrike" baseline="0" dirty="0">
                <a:latin typeface="Arial" panose="020B0604020202020204" pitchFamily="34" charset="0"/>
                <a:cs typeface="Arial" panose="020B0604020202020204" pitchFamily="34" charset="0"/>
              </a:rPr>
              <a:t>costs, they do not reduce </a:t>
            </a:r>
            <a:r>
              <a:rPr lang="en-US" sz="2400" b="1" i="1" u="none" strike="noStrike" baseline="0" dirty="0">
                <a:latin typeface="Arial" panose="020B0604020202020204" pitchFamily="34" charset="0"/>
                <a:cs typeface="Arial" panose="020B0604020202020204" pitchFamily="34" charset="0"/>
              </a:rPr>
              <a:t>actual </a:t>
            </a:r>
            <a:r>
              <a:rPr lang="en-US" sz="2400" b="1" i="0" u="none" strike="noStrike" baseline="0" dirty="0">
                <a:latin typeface="Arial" panose="020B0604020202020204" pitchFamily="34" charset="0"/>
                <a:cs typeface="Arial" panose="020B0604020202020204" pitchFamily="34" charset="0"/>
              </a:rPr>
              <a:t>costs.</a:t>
            </a:r>
            <a:endParaRPr lang="en-US" sz="240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CA270829-83C0-461F-84BE-6DCD4B2A38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956" y="2295525"/>
            <a:ext cx="3505200" cy="2724150"/>
          </a:xfrm>
          <a:prstGeom prst="rect">
            <a:avLst/>
          </a:prstGeom>
        </p:spPr>
      </p:pic>
      <p:sp>
        <p:nvSpPr>
          <p:cNvPr id="8" name="TextBox 7">
            <a:extLst>
              <a:ext uri="{FF2B5EF4-FFF2-40B4-BE49-F238E27FC236}">
                <a16:creationId xmlns:a16="http://schemas.microsoft.com/office/drawing/2014/main" id="{117926F2-2A2F-473C-AEE2-F651BC50530D}"/>
              </a:ext>
            </a:extLst>
          </p:cNvPr>
          <p:cNvSpPr txBox="1"/>
          <p:nvPr/>
        </p:nvSpPr>
        <p:spPr>
          <a:xfrm>
            <a:off x="-36576" y="5416359"/>
            <a:ext cx="9180576" cy="954107"/>
          </a:xfrm>
          <a:prstGeom prst="rect">
            <a:avLst/>
          </a:prstGeom>
          <a:noFill/>
        </p:spPr>
        <p:txBody>
          <a:bodyPr wrap="square" rtlCol="0">
            <a:spAutoFit/>
          </a:bodyPr>
          <a:lstStyle/>
          <a:p>
            <a:pPr algn="ctr"/>
            <a:r>
              <a:rPr lang="en-US" sz="2800" b="1" i="0" u="none" strike="noStrike" baseline="0" dirty="0">
                <a:solidFill>
                  <a:srgbClr val="C00000"/>
                </a:solidFill>
                <a:latin typeface="Arial" panose="020B0604020202020204" pitchFamily="34" charset="0"/>
                <a:cs typeface="Arial" panose="020B0604020202020204" pitchFamily="34" charset="0"/>
              </a:rPr>
              <a:t>Coupons raise drug costs for </a:t>
            </a:r>
            <a:r>
              <a:rPr lang="en-US" sz="2800" b="1" i="1" u="none" strike="noStrike" baseline="0" dirty="0">
                <a:solidFill>
                  <a:srgbClr val="C00000"/>
                </a:solidFill>
                <a:latin typeface="Arial" panose="020B0604020202020204" pitchFamily="34" charset="0"/>
                <a:cs typeface="Arial" panose="020B0604020202020204" pitchFamily="34" charset="0"/>
              </a:rPr>
              <a:t>everyone</a:t>
            </a:r>
            <a:r>
              <a:rPr lang="en-US" sz="2800" b="1" i="0" u="none" strike="noStrike" baseline="0" dirty="0">
                <a:solidFill>
                  <a:srgbClr val="C00000"/>
                </a:solidFill>
                <a:latin typeface="Arial" panose="020B0604020202020204" pitchFamily="34" charset="0"/>
                <a:cs typeface="Arial" panose="020B0604020202020204" pitchFamily="34" charset="0"/>
              </a:rPr>
              <a:t> while increasing profits for manufacturers.</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33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accessory&#10;&#10;Description automatically generated">
            <a:extLst>
              <a:ext uri="{FF2B5EF4-FFF2-40B4-BE49-F238E27FC236}">
                <a16:creationId xmlns:a16="http://schemas.microsoft.com/office/drawing/2014/main" id="{B052E70D-2BCD-4CCB-9864-FCC217359B4E}"/>
              </a:ext>
            </a:extLst>
          </p:cNvPr>
          <p:cNvPicPr>
            <a:picLocks noChangeAspect="1"/>
          </p:cNvPicPr>
          <p:nvPr/>
        </p:nvPicPr>
        <p:blipFill rotWithShape="1">
          <a:blip r:embed="rId2">
            <a:extLst>
              <a:ext uri="{28A0092B-C50C-407E-A947-70E740481C1C}">
                <a14:useLocalDpi xmlns:a14="http://schemas.microsoft.com/office/drawing/2010/main" val="0"/>
              </a:ext>
            </a:extLst>
          </a:blip>
          <a:srcRect t="28188" b="1101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860D1D3F-BB8B-4E51-9688-45B08E325844}"/>
              </a:ext>
            </a:extLst>
          </p:cNvPr>
          <p:cNvSpPr txBox="1"/>
          <p:nvPr/>
        </p:nvSpPr>
        <p:spPr>
          <a:xfrm>
            <a:off x="346104" y="228332"/>
            <a:ext cx="4585125" cy="3108543"/>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Going outside of the plan benefit to use coupons poses safety risks and deprives patients of critical clinical services that improve health outcomes.</a:t>
            </a:r>
          </a:p>
        </p:txBody>
      </p:sp>
      <p:sp>
        <p:nvSpPr>
          <p:cNvPr id="5" name="TextBox 4">
            <a:extLst>
              <a:ext uri="{FF2B5EF4-FFF2-40B4-BE49-F238E27FC236}">
                <a16:creationId xmlns:a16="http://schemas.microsoft.com/office/drawing/2014/main" id="{03443579-F34B-434B-ABEB-2EF82C71E758}"/>
              </a:ext>
            </a:extLst>
          </p:cNvPr>
          <p:cNvSpPr txBox="1"/>
          <p:nvPr/>
        </p:nvSpPr>
        <p:spPr>
          <a:xfrm>
            <a:off x="346103" y="3665218"/>
            <a:ext cx="2957813" cy="2677656"/>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These services are only possible when plans have full visibility into patients’ drug regimens.</a:t>
            </a:r>
          </a:p>
        </p:txBody>
      </p:sp>
      <p:sp>
        <p:nvSpPr>
          <p:cNvPr id="7" name="TextBox 6">
            <a:extLst>
              <a:ext uri="{FF2B5EF4-FFF2-40B4-BE49-F238E27FC236}">
                <a16:creationId xmlns:a16="http://schemas.microsoft.com/office/drawing/2014/main" id="{7D6C6A54-31C2-411D-8360-71FFB969ECF8}"/>
              </a:ext>
            </a:extLst>
          </p:cNvPr>
          <p:cNvSpPr txBox="1"/>
          <p:nvPr/>
        </p:nvSpPr>
        <p:spPr>
          <a:xfrm>
            <a:off x="3303916" y="3810640"/>
            <a:ext cx="5493979" cy="2477601"/>
          </a:xfrm>
          <a:prstGeom prst="rect">
            <a:avLst/>
          </a:prstGeom>
          <a:noFill/>
        </p:spPr>
        <p:txBody>
          <a:bodyPr wrap="square" rtlCol="0">
            <a:spAutoFit/>
          </a:bodyPr>
          <a:lstStyle/>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Preventing adverse drug events and errors</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Improving drug therapy and patient adherence to treatment plans</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Reducing gaps in patient education and engagement</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Assisting physicians in managing complex medication regimens</a:t>
            </a:r>
          </a:p>
        </p:txBody>
      </p:sp>
    </p:spTree>
    <p:extLst>
      <p:ext uri="{BB962C8B-B14F-4D97-AF65-F5344CB8AC3E}">
        <p14:creationId xmlns:p14="http://schemas.microsoft.com/office/powerpoint/2010/main" val="288641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A100D8-6D10-48F5-9D53-F52A6F337654}"/>
              </a:ext>
            </a:extLst>
          </p:cNvPr>
          <p:cNvPicPr>
            <a:picLocks noChangeAspect="1"/>
          </p:cNvPicPr>
          <p:nvPr/>
        </p:nvPicPr>
        <p:blipFill rotWithShape="1">
          <a:blip r:embed="rId2">
            <a:extLst>
              <a:ext uri="{28A0092B-C50C-407E-A947-70E740481C1C}">
                <a14:useLocalDpi xmlns:a14="http://schemas.microsoft.com/office/drawing/2010/main" val="0"/>
              </a:ext>
            </a:extLst>
          </a:blip>
          <a:srcRect l="23794" t="12237" r="19118"/>
          <a:stretch/>
        </p:blipFill>
        <p:spPr>
          <a:xfrm>
            <a:off x="0" y="94779"/>
            <a:ext cx="4058194" cy="6238736"/>
          </a:xfrm>
          <a:prstGeom prst="rect">
            <a:avLst/>
          </a:prstGeom>
        </p:spPr>
      </p:pic>
      <p:sp>
        <p:nvSpPr>
          <p:cNvPr id="2" name="TextBox 1">
            <a:extLst>
              <a:ext uri="{FF2B5EF4-FFF2-40B4-BE49-F238E27FC236}">
                <a16:creationId xmlns:a16="http://schemas.microsoft.com/office/drawing/2014/main" id="{731D2FCB-90A0-4E67-B0A2-13ECF562DDB6}"/>
              </a:ext>
            </a:extLst>
          </p:cNvPr>
          <p:cNvSpPr txBox="1"/>
          <p:nvPr/>
        </p:nvSpPr>
        <p:spPr>
          <a:xfrm>
            <a:off x="3591656" y="718672"/>
            <a:ext cx="479842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The Solution:</a:t>
            </a:r>
          </a:p>
        </p:txBody>
      </p:sp>
      <p:sp>
        <p:nvSpPr>
          <p:cNvPr id="3" name="TextBox 2">
            <a:extLst>
              <a:ext uri="{FF2B5EF4-FFF2-40B4-BE49-F238E27FC236}">
                <a16:creationId xmlns:a16="http://schemas.microsoft.com/office/drawing/2014/main" id="{4746FFA4-7F58-4A59-94C3-FD2757F6F1B8}"/>
              </a:ext>
            </a:extLst>
          </p:cNvPr>
          <p:cNvSpPr txBox="1"/>
          <p:nvPr/>
        </p:nvSpPr>
        <p:spPr>
          <a:xfrm>
            <a:off x="3591657" y="1241756"/>
            <a:ext cx="4370089" cy="2246769"/>
          </a:xfrm>
          <a:prstGeom prst="rect">
            <a:avLst/>
          </a:prstGeom>
          <a:noFill/>
        </p:spPr>
        <p:txBody>
          <a:bodyPr wrap="square" rtlCol="0">
            <a:spAutoFit/>
          </a:bodyPr>
          <a:lstStyle/>
          <a:p>
            <a:pPr algn="l"/>
            <a:r>
              <a:rPr lang="en-US" sz="2800" b="0" i="0" u="none" strike="noStrike" baseline="0" dirty="0">
                <a:latin typeface="Arial" panose="020B0604020202020204" pitchFamily="34" charset="0"/>
                <a:cs typeface="Arial" panose="020B0604020202020204" pitchFamily="34" charset="0"/>
              </a:rPr>
              <a:t>The simplest, most effective way to </a:t>
            </a:r>
            <a:r>
              <a:rPr lang="en-US" sz="2800" dirty="0">
                <a:latin typeface="Arial" panose="020B0604020202020204" pitchFamily="34" charset="0"/>
                <a:cs typeface="Arial" panose="020B0604020202020204" pitchFamily="34" charset="0"/>
              </a:rPr>
              <a:t>lower</a:t>
            </a:r>
            <a:r>
              <a:rPr lang="en-US" sz="2800" b="0" i="0" u="none" strike="noStrike" baseline="0" dirty="0">
                <a:latin typeface="Arial" panose="020B0604020202020204" pitchFamily="34" charset="0"/>
                <a:cs typeface="Arial" panose="020B0604020202020204" pitchFamily="34" charset="0"/>
              </a:rPr>
              <a:t> patients’ drug costs is for manufacturers to lower their prices.</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664600-0237-408E-A0DB-5DD257904E70}"/>
              </a:ext>
            </a:extLst>
          </p:cNvPr>
          <p:cNvSpPr txBox="1"/>
          <p:nvPr/>
        </p:nvSpPr>
        <p:spPr>
          <a:xfrm>
            <a:off x="3591656" y="3503533"/>
            <a:ext cx="4129944" cy="2462213"/>
          </a:xfrm>
          <a:prstGeom prst="rect">
            <a:avLst/>
          </a:prstGeom>
          <a:solidFill>
            <a:srgbClr val="C00000"/>
          </a:solidFill>
        </p:spPr>
        <p:txBody>
          <a:bodyPr wrap="square" rtlCol="0">
            <a:spAutoFit/>
          </a:bodyPr>
          <a:lstStyle/>
          <a:p>
            <a:r>
              <a:rPr lang="en-US" sz="2200" b="1" i="1" u="none" strike="noStrike" baseline="0" dirty="0">
                <a:solidFill>
                  <a:schemeClr val="bg1"/>
                </a:solidFill>
                <a:latin typeface="Arial" panose="020B0604020202020204" pitchFamily="34" charset="0"/>
                <a:cs typeface="Arial" panose="020B0604020202020204" pitchFamily="34" charset="0"/>
              </a:rPr>
              <a:t>PCMA supports programs that facilitate more affordable access to specialty and high-cost prescription drugs—not marketing schemes that undermine efforts to lower costs.</a:t>
            </a:r>
            <a:endParaRPr lang="en-US" sz="2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24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9002-0850-4877-A56B-4CC3C1CC4AE3}"/>
              </a:ext>
            </a:extLst>
          </p:cNvPr>
          <p:cNvSpPr>
            <a:spLocks noGrp="1"/>
          </p:cNvSpPr>
          <p:nvPr>
            <p:ph type="ctrTitle"/>
          </p:nvPr>
        </p:nvSpPr>
        <p:spPr>
          <a:xfrm>
            <a:off x="0" y="2633549"/>
            <a:ext cx="9144000" cy="1590902"/>
          </a:xfrm>
        </p:spPr>
        <p:txBody>
          <a:bodyPr>
            <a:noAutofit/>
          </a:bodyPr>
          <a:lstStyle/>
          <a:p>
            <a:r>
              <a:rPr lang="en-US" sz="3600" b="1" dirty="0">
                <a:solidFill>
                  <a:srgbClr val="4472C4"/>
                </a:solidFill>
                <a:latin typeface="Arial" panose="020B0604020202020204" pitchFamily="34" charset="0"/>
                <a:cs typeface="Arial" panose="020B0604020202020204" pitchFamily="34" charset="0"/>
              </a:rPr>
              <a:t>Payor Approaches to Reducing the Harmful Effects of Manufacturer Coupons</a:t>
            </a:r>
          </a:p>
        </p:txBody>
      </p:sp>
    </p:spTree>
    <p:extLst>
      <p:ext uri="{BB962C8B-B14F-4D97-AF65-F5344CB8AC3E}">
        <p14:creationId xmlns:p14="http://schemas.microsoft.com/office/powerpoint/2010/main" val="243906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3737EE-8F76-4F6E-B209-BDA263EC6176}"/>
              </a:ext>
            </a:extLst>
          </p:cNvPr>
          <p:cNvPicPr>
            <a:picLocks noChangeAspect="1"/>
          </p:cNvPicPr>
          <p:nvPr/>
        </p:nvPicPr>
        <p:blipFill>
          <a:blip r:embed="rId3">
            <a:duotone>
              <a:schemeClr val="bg2">
                <a:shade val="45000"/>
                <a:satMod val="135000"/>
              </a:schemeClr>
              <a:prstClr val="white"/>
            </a:duotone>
            <a:alphaModFix amt="45000"/>
            <a:extLst>
              <a:ext uri="{28A0092B-C50C-407E-A947-70E740481C1C}">
                <a14:useLocalDpi xmlns:a14="http://schemas.microsoft.com/office/drawing/2010/main" val="0"/>
              </a:ext>
            </a:extLst>
          </a:blip>
          <a:srcRect/>
          <a:stretch/>
        </p:blipFill>
        <p:spPr>
          <a:xfrm flipH="1">
            <a:off x="-2565" y="2532455"/>
            <a:ext cx="5976094" cy="4006547"/>
          </a:xfrm>
          <a:prstGeom prst="rect">
            <a:avLst/>
          </a:prstGeom>
        </p:spPr>
      </p:pic>
      <p:sp>
        <p:nvSpPr>
          <p:cNvPr id="2" name="Title 1">
            <a:extLst>
              <a:ext uri="{FF2B5EF4-FFF2-40B4-BE49-F238E27FC236}">
                <a16:creationId xmlns:a16="http://schemas.microsoft.com/office/drawing/2014/main" id="{566522BF-44F6-48DE-B3B5-D209BE4C6129}"/>
              </a:ext>
            </a:extLst>
          </p:cNvPr>
          <p:cNvSpPr>
            <a:spLocks noGrp="1"/>
          </p:cNvSpPr>
          <p:nvPr>
            <p:ph type="title"/>
          </p:nvPr>
        </p:nvSpPr>
        <p:spPr>
          <a:xfrm>
            <a:off x="630238" y="595402"/>
            <a:ext cx="5282882" cy="928598"/>
          </a:xfrm>
        </p:spPr>
        <p:txBody>
          <a:bodyPr>
            <a:noAutofit/>
          </a:bodyPr>
          <a:lstStyle/>
          <a:p>
            <a:r>
              <a:rPr lang="en-US" b="1" dirty="0">
                <a:latin typeface="Arial" panose="020B0604020202020204" pitchFamily="34" charset="0"/>
                <a:cs typeface="Arial" panose="020B0604020202020204" pitchFamily="34" charset="0"/>
              </a:rPr>
              <a:t>What are Accumulator Adjustment Programs?</a:t>
            </a:r>
            <a:endParaRPr lang="en-US" dirty="0"/>
          </a:p>
        </p:txBody>
      </p:sp>
      <p:sp>
        <p:nvSpPr>
          <p:cNvPr id="4" name="Text Placeholder 3">
            <a:extLst>
              <a:ext uri="{FF2B5EF4-FFF2-40B4-BE49-F238E27FC236}">
                <a16:creationId xmlns:a16="http://schemas.microsoft.com/office/drawing/2014/main" id="{E8017599-9318-43E8-9703-54D0D12658B0}"/>
              </a:ext>
            </a:extLst>
          </p:cNvPr>
          <p:cNvSpPr>
            <a:spLocks noGrp="1"/>
          </p:cNvSpPr>
          <p:nvPr>
            <p:ph type="body" sz="half" idx="2"/>
          </p:nvPr>
        </p:nvSpPr>
        <p:spPr>
          <a:xfrm>
            <a:off x="630238" y="1524000"/>
            <a:ext cx="4629183" cy="4344988"/>
          </a:xfrm>
        </p:spPr>
        <p:txBody>
          <a:bodyPr>
            <a:noAutofit/>
          </a:bodyPr>
          <a:lstStyle/>
          <a:p>
            <a:pPr>
              <a:buClr>
                <a:srgbClr val="C00000"/>
              </a:buClr>
            </a:pPr>
            <a:r>
              <a:rPr lang="en-US" sz="2400" dirty="0">
                <a:latin typeface="Arial" panose="020B0604020202020204" pitchFamily="34" charset="0"/>
                <a:cs typeface="Arial" panose="020B0604020202020204" pitchFamily="34" charset="0"/>
              </a:rPr>
              <a:t>Sometimes called “coupon adjustment” or “out-of-pocket protection,” accumulator adjustment programs ensure the integrity of the benefit design and member cost-sharing requirements by </a:t>
            </a:r>
            <a:r>
              <a:rPr lang="en-US" sz="2400" b="1" dirty="0">
                <a:solidFill>
                  <a:srgbClr val="C00000"/>
                </a:solidFill>
                <a:latin typeface="Arial" panose="020B0604020202020204" pitchFamily="34" charset="0"/>
                <a:cs typeface="Arial" panose="020B0604020202020204" pitchFamily="34" charset="0"/>
              </a:rPr>
              <a:t>excluding manufacturer coupons and other forms of patient assistance </a:t>
            </a:r>
            <a:r>
              <a:rPr lang="en-US" sz="2400" dirty="0">
                <a:latin typeface="Arial" panose="020B0604020202020204" pitchFamily="34" charset="0"/>
                <a:cs typeface="Arial" panose="020B0604020202020204" pitchFamily="34" charset="0"/>
              </a:rPr>
              <a:t>from the deductible and out-of-pocket maximum amounts.*</a:t>
            </a:r>
          </a:p>
        </p:txBody>
      </p:sp>
      <p:sp>
        <p:nvSpPr>
          <p:cNvPr id="6" name="Text Placeholder 3">
            <a:extLst>
              <a:ext uri="{FF2B5EF4-FFF2-40B4-BE49-F238E27FC236}">
                <a16:creationId xmlns:a16="http://schemas.microsoft.com/office/drawing/2014/main" id="{88D106D4-33DA-4567-AB1A-76FDDD7CB269}"/>
              </a:ext>
            </a:extLst>
          </p:cNvPr>
          <p:cNvSpPr txBox="1">
            <a:spLocks/>
          </p:cNvSpPr>
          <p:nvPr/>
        </p:nvSpPr>
        <p:spPr>
          <a:xfrm>
            <a:off x="630238" y="5862503"/>
            <a:ext cx="7883524" cy="478472"/>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 Federal regulations currently permit adjustment programs in the commercial market, including for fully insured, ERISA, ACA, and non-ACA regulated plans; EGWP, Medicaid, and Medicare plans are ineligible. ^ Other surveys suggest the figure may be as high as 75% of employers of all sizes and 54% of large employers. Source: National Business Group on Health, 2019.</a:t>
            </a:r>
          </a:p>
        </p:txBody>
      </p:sp>
      <p:sp>
        <p:nvSpPr>
          <p:cNvPr id="7" name="Text Placeholder 3">
            <a:extLst>
              <a:ext uri="{FF2B5EF4-FFF2-40B4-BE49-F238E27FC236}">
                <a16:creationId xmlns:a16="http://schemas.microsoft.com/office/drawing/2014/main" id="{68B3F692-A999-462C-9DFF-186919E14895}"/>
              </a:ext>
            </a:extLst>
          </p:cNvPr>
          <p:cNvSpPr txBox="1">
            <a:spLocks/>
          </p:cNvSpPr>
          <p:nvPr/>
        </p:nvSpPr>
        <p:spPr>
          <a:xfrm>
            <a:off x="5913120" y="595402"/>
            <a:ext cx="2600642" cy="5209975"/>
          </a:xfrm>
          <a:prstGeom prst="rect">
            <a:avLst/>
          </a:prstGeom>
          <a:solidFill>
            <a:srgbClr val="C00000"/>
          </a:solid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500" b="1"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Highlights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Mitigates the harmful impact of manufacturer coupons on overall plan costs and member premiums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Most common among employer-sponsored high-deductible health plans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Survey of large employers suggest half adopted or considered an accumulator in 2019 to help lower premiums and plan costs^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Requires payor visibility into use of coupons</a:t>
            </a:r>
            <a:endParaRPr 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30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3737EE-8F76-4F6E-B209-BDA263EC6176}"/>
              </a:ext>
            </a:extLst>
          </p:cNvPr>
          <p:cNvPicPr>
            <a:picLocks noChangeAspect="1"/>
          </p:cNvPicPr>
          <p:nvPr/>
        </p:nvPicPr>
        <p:blipFill>
          <a:blip r:embed="rId2">
            <a:duotone>
              <a:schemeClr val="bg2">
                <a:shade val="45000"/>
                <a:satMod val="135000"/>
              </a:schemeClr>
              <a:prstClr val="white"/>
            </a:duotone>
            <a:alphaModFix amt="45000"/>
            <a:extLst>
              <a:ext uri="{28A0092B-C50C-407E-A947-70E740481C1C}">
                <a14:useLocalDpi xmlns:a14="http://schemas.microsoft.com/office/drawing/2010/main" val="0"/>
              </a:ext>
            </a:extLst>
          </a:blip>
          <a:srcRect/>
          <a:stretch/>
        </p:blipFill>
        <p:spPr>
          <a:xfrm flipH="1">
            <a:off x="-2565" y="2532455"/>
            <a:ext cx="5976094" cy="4006547"/>
          </a:xfrm>
          <a:prstGeom prst="rect">
            <a:avLst/>
          </a:prstGeom>
        </p:spPr>
      </p:pic>
      <p:sp>
        <p:nvSpPr>
          <p:cNvPr id="2" name="Title 1">
            <a:extLst>
              <a:ext uri="{FF2B5EF4-FFF2-40B4-BE49-F238E27FC236}">
                <a16:creationId xmlns:a16="http://schemas.microsoft.com/office/drawing/2014/main" id="{566522BF-44F6-48DE-B3B5-D209BE4C6129}"/>
              </a:ext>
            </a:extLst>
          </p:cNvPr>
          <p:cNvSpPr>
            <a:spLocks noGrp="1"/>
          </p:cNvSpPr>
          <p:nvPr>
            <p:ph type="title"/>
          </p:nvPr>
        </p:nvSpPr>
        <p:spPr>
          <a:xfrm>
            <a:off x="630238" y="595402"/>
            <a:ext cx="5282882" cy="922113"/>
          </a:xfrm>
        </p:spPr>
        <p:txBody>
          <a:bodyPr>
            <a:noAutofit/>
          </a:bodyPr>
          <a:lstStyle/>
          <a:p>
            <a:r>
              <a:rPr lang="en-US" b="1" dirty="0">
                <a:latin typeface="Arial" panose="020B0604020202020204" pitchFamily="34" charset="0"/>
                <a:cs typeface="Arial" panose="020B0604020202020204" pitchFamily="34" charset="0"/>
              </a:rPr>
              <a:t>What are Maximizer Programs?</a:t>
            </a:r>
            <a:endParaRPr lang="en-US" dirty="0"/>
          </a:p>
        </p:txBody>
      </p:sp>
      <p:sp>
        <p:nvSpPr>
          <p:cNvPr id="4" name="Text Placeholder 3">
            <a:extLst>
              <a:ext uri="{FF2B5EF4-FFF2-40B4-BE49-F238E27FC236}">
                <a16:creationId xmlns:a16="http://schemas.microsoft.com/office/drawing/2014/main" id="{E8017599-9318-43E8-9703-54D0D12658B0}"/>
              </a:ext>
            </a:extLst>
          </p:cNvPr>
          <p:cNvSpPr>
            <a:spLocks noGrp="1"/>
          </p:cNvSpPr>
          <p:nvPr>
            <p:ph type="body" sz="half" idx="2"/>
          </p:nvPr>
        </p:nvSpPr>
        <p:spPr>
          <a:xfrm>
            <a:off x="630237" y="1524000"/>
            <a:ext cx="5061903" cy="4344988"/>
          </a:xfrm>
        </p:spPr>
        <p:txBody>
          <a:bodyPr>
            <a:noAutofit/>
          </a:bodyPr>
          <a:lstStyle/>
          <a:p>
            <a:pPr>
              <a:buClr>
                <a:srgbClr val="C00000"/>
              </a:buClr>
            </a:pPr>
            <a:r>
              <a:rPr lang="en-US" sz="2400" dirty="0">
                <a:latin typeface="Arial" panose="020B0604020202020204" pitchFamily="34" charset="0"/>
                <a:cs typeface="Arial" panose="020B0604020202020204" pitchFamily="34" charset="0"/>
              </a:rPr>
              <a:t>Sometimes called “variable copay” programs and often combined with accumulator adjustment, maximizer programs </a:t>
            </a:r>
            <a:r>
              <a:rPr lang="en-US" sz="2400" b="1" dirty="0">
                <a:solidFill>
                  <a:srgbClr val="C00000"/>
                </a:solidFill>
                <a:latin typeface="Arial" panose="020B0604020202020204" pitchFamily="34" charset="0"/>
                <a:cs typeface="Arial" panose="020B0604020202020204" pitchFamily="34" charset="0"/>
              </a:rPr>
              <a:t>set the member cost-sharing amount to the maximum value of available manufacturer coupons </a:t>
            </a:r>
            <a:r>
              <a:rPr lang="en-US" sz="2400" dirty="0">
                <a:latin typeface="Arial" panose="020B0604020202020204" pitchFamily="34" charset="0"/>
                <a:cs typeface="Arial" panose="020B0604020202020204" pitchFamily="34" charset="0"/>
              </a:rPr>
              <a:t>for that drug. This drug-specific cost-sharing requirement may revert to the standard plan design if coupons become unavailable, are exhausted, or the member does not use them.</a:t>
            </a:r>
          </a:p>
        </p:txBody>
      </p:sp>
      <p:sp>
        <p:nvSpPr>
          <p:cNvPr id="6" name="Text Placeholder 3">
            <a:extLst>
              <a:ext uri="{FF2B5EF4-FFF2-40B4-BE49-F238E27FC236}">
                <a16:creationId xmlns:a16="http://schemas.microsoft.com/office/drawing/2014/main" id="{88D106D4-33DA-4567-AB1A-76FDDD7CB269}"/>
              </a:ext>
            </a:extLst>
          </p:cNvPr>
          <p:cNvSpPr txBox="1">
            <a:spLocks/>
          </p:cNvSpPr>
          <p:nvPr/>
        </p:nvSpPr>
        <p:spPr>
          <a:xfrm>
            <a:off x="630238" y="5881957"/>
            <a:ext cx="7883524" cy="4643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sz="800" dirty="0">
                <a:latin typeface="Arial" panose="020B0604020202020204" pitchFamily="34" charset="0"/>
                <a:cs typeface="Arial" panose="020B0604020202020204" pitchFamily="34" charset="0"/>
              </a:rPr>
              <a:t>As with accumulator programs, maximizer programs require exclusive use of a PBM-affiliated pharmacy. To maximize member benefit, members may receive support to enroll in manufacturer assistance programs. Some variations of this program do not have the alternative “base plan design” in cases where coupons are not used. EGWP, Medicaid, Medicare, ACA, and HRA plans are ineligible.</a:t>
            </a:r>
          </a:p>
        </p:txBody>
      </p:sp>
      <p:sp>
        <p:nvSpPr>
          <p:cNvPr id="10" name="Text Placeholder 3">
            <a:extLst>
              <a:ext uri="{FF2B5EF4-FFF2-40B4-BE49-F238E27FC236}">
                <a16:creationId xmlns:a16="http://schemas.microsoft.com/office/drawing/2014/main" id="{67FB8A0D-853F-434E-8518-3C51D8B3A48B}"/>
              </a:ext>
            </a:extLst>
          </p:cNvPr>
          <p:cNvSpPr txBox="1">
            <a:spLocks/>
          </p:cNvSpPr>
          <p:nvPr/>
        </p:nvSpPr>
        <p:spPr>
          <a:xfrm>
            <a:off x="5913120" y="595402"/>
            <a:ext cx="2600642" cy="5149616"/>
          </a:xfrm>
          <a:prstGeom prst="rect">
            <a:avLst/>
          </a:prstGeom>
          <a:solidFill>
            <a:srgbClr val="C00000"/>
          </a:solid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500" b="1"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Highlights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Brings value of coupons into the broader plan benefit—lowering costs for all plan members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Most often apply to high-cost specialty drugs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Patients often have $0 responsibility—even after copay assistance has been exhausted</a:t>
            </a:r>
            <a:endParaRPr lang="en-US" sz="1400" dirty="0">
              <a:solidFill>
                <a:schemeClr val="bg1"/>
              </a:solidFill>
              <a:latin typeface="Arial" panose="020B0604020202020204" pitchFamily="34" charset="0"/>
              <a:cs typeface="Arial" panose="020B0604020202020204" pitchFamily="34" charset="0"/>
            </a:endParaRP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Patient and plan costs are smoothed over the course of the year, helping to make these high costs more manageable</a:t>
            </a:r>
          </a:p>
        </p:txBody>
      </p:sp>
    </p:spTree>
    <p:extLst>
      <p:ext uri="{BB962C8B-B14F-4D97-AF65-F5344CB8AC3E}">
        <p14:creationId xmlns:p14="http://schemas.microsoft.com/office/powerpoint/2010/main" val="377716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3737EE-8F76-4F6E-B209-BDA263EC6176}"/>
              </a:ext>
            </a:extLst>
          </p:cNvPr>
          <p:cNvPicPr>
            <a:picLocks noChangeAspect="1"/>
          </p:cNvPicPr>
          <p:nvPr/>
        </p:nvPicPr>
        <p:blipFill>
          <a:blip r:embed="rId2">
            <a:duotone>
              <a:schemeClr val="bg2">
                <a:shade val="45000"/>
                <a:satMod val="135000"/>
              </a:schemeClr>
              <a:prstClr val="white"/>
            </a:duotone>
            <a:alphaModFix amt="45000"/>
            <a:extLst>
              <a:ext uri="{28A0092B-C50C-407E-A947-70E740481C1C}">
                <a14:useLocalDpi xmlns:a14="http://schemas.microsoft.com/office/drawing/2010/main" val="0"/>
              </a:ext>
            </a:extLst>
          </a:blip>
          <a:srcRect/>
          <a:stretch/>
        </p:blipFill>
        <p:spPr>
          <a:xfrm flipH="1">
            <a:off x="-2565" y="2532455"/>
            <a:ext cx="5976094" cy="4006547"/>
          </a:xfrm>
          <a:prstGeom prst="rect">
            <a:avLst/>
          </a:prstGeom>
        </p:spPr>
      </p:pic>
      <p:sp>
        <p:nvSpPr>
          <p:cNvPr id="2" name="Title 1">
            <a:extLst>
              <a:ext uri="{FF2B5EF4-FFF2-40B4-BE49-F238E27FC236}">
                <a16:creationId xmlns:a16="http://schemas.microsoft.com/office/drawing/2014/main" id="{566522BF-44F6-48DE-B3B5-D209BE4C6129}"/>
              </a:ext>
            </a:extLst>
          </p:cNvPr>
          <p:cNvSpPr>
            <a:spLocks noGrp="1"/>
          </p:cNvSpPr>
          <p:nvPr>
            <p:ph type="title"/>
          </p:nvPr>
        </p:nvSpPr>
        <p:spPr>
          <a:xfrm>
            <a:off x="630238" y="595401"/>
            <a:ext cx="5282882" cy="1382556"/>
          </a:xfrm>
        </p:spPr>
        <p:txBody>
          <a:bodyPr>
            <a:noAutofit/>
          </a:bodyPr>
          <a:lstStyle/>
          <a:p>
            <a:r>
              <a:rPr lang="en-US" b="1" dirty="0">
                <a:latin typeface="Arial" panose="020B0604020202020204" pitchFamily="34" charset="0"/>
                <a:cs typeface="Arial" panose="020B0604020202020204" pitchFamily="34" charset="0"/>
              </a:rPr>
              <a:t>What are Specialty Drug Select Savings Programs?</a:t>
            </a:r>
            <a:endParaRPr lang="en-US" dirty="0"/>
          </a:p>
        </p:txBody>
      </p:sp>
      <p:sp>
        <p:nvSpPr>
          <p:cNvPr id="4" name="Text Placeholder 3">
            <a:extLst>
              <a:ext uri="{FF2B5EF4-FFF2-40B4-BE49-F238E27FC236}">
                <a16:creationId xmlns:a16="http://schemas.microsoft.com/office/drawing/2014/main" id="{E8017599-9318-43E8-9703-54D0D12658B0}"/>
              </a:ext>
            </a:extLst>
          </p:cNvPr>
          <p:cNvSpPr>
            <a:spLocks noGrp="1"/>
          </p:cNvSpPr>
          <p:nvPr>
            <p:ph type="body" sz="half" idx="2"/>
          </p:nvPr>
        </p:nvSpPr>
        <p:spPr>
          <a:xfrm>
            <a:off x="630236" y="1977956"/>
            <a:ext cx="5282882" cy="4006547"/>
          </a:xfrm>
        </p:spPr>
        <p:txBody>
          <a:bodyPr>
            <a:noAutofit/>
          </a:bodyPr>
          <a:lstStyle/>
          <a:p>
            <a:pPr>
              <a:buClr>
                <a:srgbClr val="C00000"/>
              </a:buClr>
            </a:pPr>
            <a:r>
              <a:rPr lang="en-US" sz="2400" dirty="0">
                <a:latin typeface="Arial" panose="020B0604020202020204" pitchFamily="34" charset="0"/>
                <a:cs typeface="Arial" panose="020B0604020202020204" pitchFamily="34" charset="0"/>
              </a:rPr>
              <a:t>Under these programs, patient advocates </a:t>
            </a:r>
            <a:r>
              <a:rPr lang="en-US" sz="2400" b="1" dirty="0">
                <a:solidFill>
                  <a:srgbClr val="C00000"/>
                </a:solidFill>
                <a:latin typeface="Arial" panose="020B0604020202020204" pitchFamily="34" charset="0"/>
                <a:cs typeface="Arial" panose="020B0604020202020204" pitchFamily="34" charset="0"/>
              </a:rPr>
              <a:t>help identify and facilitate</a:t>
            </a:r>
            <a:r>
              <a:rPr lang="en-US" sz="2400" dirty="0">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enrollment in needs-based manufacturer, charitable, and other patient assistance programs (PAPs) </a:t>
            </a:r>
            <a:r>
              <a:rPr lang="en-US" sz="2400" dirty="0">
                <a:latin typeface="Arial" panose="020B0604020202020204" pitchFamily="34" charset="0"/>
                <a:cs typeface="Arial" panose="020B0604020202020204" pitchFamily="34" charset="0"/>
              </a:rPr>
              <a:t>for patients who take select specialty drugs. If the patient is ineligible for such programs, or the funds are depleted, patients retain access to care under normal processes and the standard benefit design.</a:t>
            </a:r>
          </a:p>
        </p:txBody>
      </p:sp>
      <p:sp>
        <p:nvSpPr>
          <p:cNvPr id="7" name="Text Placeholder 3">
            <a:extLst>
              <a:ext uri="{FF2B5EF4-FFF2-40B4-BE49-F238E27FC236}">
                <a16:creationId xmlns:a16="http://schemas.microsoft.com/office/drawing/2014/main" id="{FED556A8-49E9-4C69-8332-5CFEBAFBC15F}"/>
              </a:ext>
            </a:extLst>
          </p:cNvPr>
          <p:cNvSpPr txBox="1">
            <a:spLocks/>
          </p:cNvSpPr>
          <p:nvPr/>
        </p:nvSpPr>
        <p:spPr>
          <a:xfrm>
            <a:off x="630238" y="5984502"/>
            <a:ext cx="7883524" cy="3553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sz="800" dirty="0">
                <a:latin typeface="Arial" panose="020B0604020202020204" pitchFamily="34" charset="0"/>
                <a:cs typeface="Arial" panose="020B0604020202020204" pitchFamily="34" charset="0"/>
              </a:rPr>
              <a:t>PBMs do not determine if or how payors implement maximizer programs and similar strategies; these remain at employers’ and other plan sponsors’ sole discretion in terms of both design and use.</a:t>
            </a:r>
          </a:p>
        </p:txBody>
      </p:sp>
      <p:sp>
        <p:nvSpPr>
          <p:cNvPr id="11" name="Text Placeholder 3">
            <a:extLst>
              <a:ext uri="{FF2B5EF4-FFF2-40B4-BE49-F238E27FC236}">
                <a16:creationId xmlns:a16="http://schemas.microsoft.com/office/drawing/2014/main" id="{7FE185B8-30BE-4D7C-9890-3D4EA725DE7B}"/>
              </a:ext>
            </a:extLst>
          </p:cNvPr>
          <p:cNvSpPr txBox="1">
            <a:spLocks/>
          </p:cNvSpPr>
          <p:nvPr/>
        </p:nvSpPr>
        <p:spPr>
          <a:xfrm>
            <a:off x="5913120" y="595402"/>
            <a:ext cx="2600642" cy="5149616"/>
          </a:xfrm>
          <a:prstGeom prst="rect">
            <a:avLst/>
          </a:prstGeom>
          <a:solidFill>
            <a:srgbClr val="C00000"/>
          </a:solid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500" b="1"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Highlights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Often include </a:t>
            </a:r>
            <a:r>
              <a:rPr lang="en-US" dirty="0" err="1">
                <a:solidFill>
                  <a:schemeClr val="bg1"/>
                </a:solidFill>
                <a:latin typeface="Arial" panose="020B0604020202020204" pitchFamily="34" charset="0"/>
                <a:cs typeface="Arial" panose="020B0604020202020204" pitchFamily="34" charset="0"/>
              </a:rPr>
              <a:t>patien</a:t>
            </a:r>
            <a:r>
              <a:rPr lang="en-US" dirty="0">
                <a:solidFill>
                  <a:schemeClr val="bg1"/>
                </a:solidFill>
                <a:latin typeface="Arial" panose="020B0604020202020204" pitchFamily="34" charset="0"/>
                <a:cs typeface="Arial" panose="020B0604020202020204" pitchFamily="34" charset="0"/>
              </a:rPr>
              <a:t>-centered support, education, and clinical case management</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May reduce patient OOP costs for up to 300+ high-cost, specialty drugs</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Point-of-sale claim triggers outreach to facilitate the patient’s enrollment in the</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needs-based PAP</a:t>
            </a:r>
          </a:p>
          <a:p>
            <a:pPr marL="228600" indent="-228600">
              <a:lnSpc>
                <a:spcPct val="100000"/>
              </a:lnSpc>
              <a:spcBef>
                <a:spcPts val="6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Unlike coupons, PAPs are not banned in federal healthcare programs</a:t>
            </a:r>
          </a:p>
        </p:txBody>
      </p:sp>
    </p:spTree>
    <p:extLst>
      <p:ext uri="{BB962C8B-B14F-4D97-AF65-F5344CB8AC3E}">
        <p14:creationId xmlns:p14="http://schemas.microsoft.com/office/powerpoint/2010/main" val="333678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8B61A16-CE4C-4FD0-BCC8-FD4F025AFB22}"/>
              </a:ext>
            </a:extLst>
          </p:cNvPr>
          <p:cNvCxnSpPr/>
          <p:nvPr/>
        </p:nvCxnSpPr>
        <p:spPr>
          <a:xfrm>
            <a:off x="703385" y="1178959"/>
            <a:ext cx="777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907540-432D-402C-90E2-59CE14C39B54}"/>
              </a:ext>
            </a:extLst>
          </p:cNvPr>
          <p:cNvCxnSpPr/>
          <p:nvPr/>
        </p:nvCxnSpPr>
        <p:spPr>
          <a:xfrm>
            <a:off x="703385" y="3561185"/>
            <a:ext cx="7772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9">
            <a:extLst>
              <a:ext uri="{FF2B5EF4-FFF2-40B4-BE49-F238E27FC236}">
                <a16:creationId xmlns:a16="http://schemas.microsoft.com/office/drawing/2014/main" id="{0DE05512-3879-47C6-8566-B3D4A10DBAB4}"/>
              </a:ext>
            </a:extLst>
          </p:cNvPr>
          <p:cNvSpPr txBox="1">
            <a:spLocks/>
          </p:cNvSpPr>
          <p:nvPr/>
        </p:nvSpPr>
        <p:spPr>
          <a:xfrm>
            <a:off x="6011514" y="3617912"/>
            <a:ext cx="2681232" cy="1195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Spending with Combined Accumulator-Maximizer Program</a:t>
            </a:r>
          </a:p>
        </p:txBody>
      </p:sp>
      <p:sp>
        <p:nvSpPr>
          <p:cNvPr id="24" name="Title 9">
            <a:extLst>
              <a:ext uri="{FF2B5EF4-FFF2-40B4-BE49-F238E27FC236}">
                <a16:creationId xmlns:a16="http://schemas.microsoft.com/office/drawing/2014/main" id="{AC517EEA-6ABA-4D21-885E-87FCFA19406B}"/>
              </a:ext>
            </a:extLst>
          </p:cNvPr>
          <p:cNvSpPr txBox="1">
            <a:spLocks/>
          </p:cNvSpPr>
          <p:nvPr/>
        </p:nvSpPr>
        <p:spPr>
          <a:xfrm>
            <a:off x="6011513" y="1235685"/>
            <a:ext cx="2681233" cy="9904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200" b="1" dirty="0">
                <a:latin typeface="Arial" panose="020B0604020202020204" pitchFamily="34" charset="0"/>
                <a:cs typeface="Arial" panose="020B0604020202020204" pitchFamily="34" charset="0"/>
              </a:rPr>
              <a:t>Spending without Coupon Management</a:t>
            </a:r>
          </a:p>
        </p:txBody>
      </p:sp>
      <p:sp>
        <p:nvSpPr>
          <p:cNvPr id="25" name="Title 9">
            <a:extLst>
              <a:ext uri="{FF2B5EF4-FFF2-40B4-BE49-F238E27FC236}">
                <a16:creationId xmlns:a16="http://schemas.microsoft.com/office/drawing/2014/main" id="{019FD122-6147-42CC-9E86-4286F1E28258}"/>
              </a:ext>
            </a:extLst>
          </p:cNvPr>
          <p:cNvSpPr txBox="1">
            <a:spLocks/>
          </p:cNvSpPr>
          <p:nvPr/>
        </p:nvSpPr>
        <p:spPr>
          <a:xfrm>
            <a:off x="617268" y="313541"/>
            <a:ext cx="7774626" cy="8655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b="1" dirty="0">
                <a:latin typeface="Arial" panose="020B0604020202020204" pitchFamily="34" charset="0"/>
                <a:cs typeface="Arial" panose="020B0604020202020204" pitchFamily="34" charset="0"/>
              </a:rPr>
              <a:t>Accumulator-Maximizer Programs Reduce OOP Costs for Patients</a:t>
            </a:r>
          </a:p>
        </p:txBody>
      </p:sp>
      <p:sp>
        <p:nvSpPr>
          <p:cNvPr id="28" name="Title 9">
            <a:extLst>
              <a:ext uri="{FF2B5EF4-FFF2-40B4-BE49-F238E27FC236}">
                <a16:creationId xmlns:a16="http://schemas.microsoft.com/office/drawing/2014/main" id="{F8C4EA53-9A20-43FF-B17A-6AB073493D17}"/>
              </a:ext>
            </a:extLst>
          </p:cNvPr>
          <p:cNvSpPr txBox="1">
            <a:spLocks/>
          </p:cNvSpPr>
          <p:nvPr/>
        </p:nvSpPr>
        <p:spPr>
          <a:xfrm>
            <a:off x="6011513" y="2139716"/>
            <a:ext cx="2681234" cy="783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dirty="0">
                <a:solidFill>
                  <a:srgbClr val="3A7DC8"/>
                </a:solidFill>
                <a:latin typeface="Arial" panose="020B0604020202020204" pitchFamily="34" charset="0"/>
                <a:cs typeface="Arial" panose="020B0604020202020204" pitchFamily="34" charset="0"/>
              </a:rPr>
              <a:t>Manufacturer: $4,850</a:t>
            </a:r>
          </a:p>
          <a:p>
            <a:r>
              <a:rPr lang="en-US" sz="1600" dirty="0">
                <a:solidFill>
                  <a:srgbClr val="C00000"/>
                </a:solidFill>
                <a:latin typeface="Arial" panose="020B0604020202020204" pitchFamily="34" charset="0"/>
                <a:cs typeface="Arial" panose="020B0604020202020204" pitchFamily="34" charset="0"/>
              </a:rPr>
              <a:t>Patient: $150^</a:t>
            </a:r>
          </a:p>
          <a:p>
            <a:r>
              <a:rPr lang="en-US" sz="1600" dirty="0">
                <a:latin typeface="Arial" panose="020B0604020202020204" pitchFamily="34" charset="0"/>
                <a:cs typeface="Arial" panose="020B0604020202020204" pitchFamily="34" charset="0"/>
              </a:rPr>
              <a:t>Plan Sponsor: $19,000</a:t>
            </a:r>
            <a:endParaRPr lang="en-US" sz="1600" b="1" i="1" dirty="0">
              <a:latin typeface="Arial" panose="020B0604020202020204" pitchFamily="34" charset="0"/>
              <a:cs typeface="Arial" panose="020B0604020202020204" pitchFamily="34" charset="0"/>
            </a:endParaRPr>
          </a:p>
        </p:txBody>
      </p:sp>
      <p:sp>
        <p:nvSpPr>
          <p:cNvPr id="29" name="Title 9">
            <a:extLst>
              <a:ext uri="{FF2B5EF4-FFF2-40B4-BE49-F238E27FC236}">
                <a16:creationId xmlns:a16="http://schemas.microsoft.com/office/drawing/2014/main" id="{E884C90E-FA31-4561-BEAF-67CC9B5E7403}"/>
              </a:ext>
            </a:extLst>
          </p:cNvPr>
          <p:cNvSpPr txBox="1">
            <a:spLocks/>
          </p:cNvSpPr>
          <p:nvPr/>
        </p:nvSpPr>
        <p:spPr>
          <a:xfrm>
            <a:off x="6011513" y="4703117"/>
            <a:ext cx="2681234" cy="783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dirty="0">
                <a:solidFill>
                  <a:srgbClr val="3A7DC8"/>
                </a:solidFill>
                <a:latin typeface="Arial" panose="020B0604020202020204" pitchFamily="34" charset="0"/>
                <a:cs typeface="Arial" panose="020B0604020202020204" pitchFamily="34" charset="0"/>
              </a:rPr>
              <a:t>Manufacturer: $6,050</a:t>
            </a:r>
          </a:p>
          <a:p>
            <a:r>
              <a:rPr lang="en-US" sz="1600" dirty="0">
                <a:solidFill>
                  <a:srgbClr val="C00000"/>
                </a:solidFill>
                <a:latin typeface="Arial" panose="020B0604020202020204" pitchFamily="34" charset="0"/>
                <a:cs typeface="Arial" panose="020B0604020202020204" pitchFamily="34" charset="0"/>
              </a:rPr>
              <a:t>Patient: $0 to $300*</a:t>
            </a:r>
          </a:p>
          <a:p>
            <a:r>
              <a:rPr lang="en-US" sz="1600" dirty="0">
                <a:latin typeface="Arial" panose="020B0604020202020204" pitchFamily="34" charset="0"/>
                <a:cs typeface="Arial" panose="020B0604020202020204" pitchFamily="34" charset="0"/>
              </a:rPr>
              <a:t>Plan Sponsor: $17,700</a:t>
            </a:r>
          </a:p>
        </p:txBody>
      </p:sp>
      <p:sp>
        <p:nvSpPr>
          <p:cNvPr id="30" name="Text Placeholder 3">
            <a:extLst>
              <a:ext uri="{FF2B5EF4-FFF2-40B4-BE49-F238E27FC236}">
                <a16:creationId xmlns:a16="http://schemas.microsoft.com/office/drawing/2014/main" id="{43D81ECC-96C0-4D3A-859F-E8101699B425}"/>
              </a:ext>
            </a:extLst>
          </p:cNvPr>
          <p:cNvSpPr txBox="1">
            <a:spLocks/>
          </p:cNvSpPr>
          <p:nvPr/>
        </p:nvSpPr>
        <p:spPr>
          <a:xfrm>
            <a:off x="477839" y="6011694"/>
            <a:ext cx="8394019" cy="3286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sz="800" dirty="0">
                <a:latin typeface="Arial" panose="020B0604020202020204" pitchFamily="34" charset="0"/>
                <a:cs typeface="Arial" panose="020B0604020202020204" pitchFamily="34" charset="0"/>
              </a:rPr>
              <a:t>^ Assumes availability of manufacturer coupon for the full six-month period. * These programs often include a zero-dollar option for enrolled members. PBMs do not determine if or how payors implement accumulator adjustment programs and similar strategies; these remain at employers’ and other plan sponsors’ sole discretion in terms of both design and use.</a:t>
            </a:r>
          </a:p>
          <a:p>
            <a:pPr>
              <a:lnSpc>
                <a:spcPct val="100000"/>
              </a:lnSpc>
              <a:spcBef>
                <a:spcPts val="0"/>
              </a:spcBef>
            </a:pPr>
            <a:endParaRPr lang="en-US" sz="10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8F3CAC4F-0904-4C7A-BF21-337400DCD23A}"/>
              </a:ext>
            </a:extLst>
          </p:cNvPr>
          <p:cNvGraphicFramePr/>
          <p:nvPr>
            <p:extLst>
              <p:ext uri="{D42A27DB-BD31-4B8C-83A1-F6EECF244321}">
                <p14:modId xmlns:p14="http://schemas.microsoft.com/office/powerpoint/2010/main" val="530805487"/>
              </p:ext>
            </p:extLst>
          </p:nvPr>
        </p:nvGraphicFramePr>
        <p:xfrm>
          <a:off x="703385" y="1270643"/>
          <a:ext cx="5373565" cy="2323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E7BA2518-68A1-4E13-8DAD-217D91DC58B0}"/>
              </a:ext>
            </a:extLst>
          </p:cNvPr>
          <p:cNvGraphicFramePr/>
          <p:nvPr>
            <p:extLst>
              <p:ext uri="{D42A27DB-BD31-4B8C-83A1-F6EECF244321}">
                <p14:modId xmlns:p14="http://schemas.microsoft.com/office/powerpoint/2010/main" val="3048747273"/>
              </p:ext>
            </p:extLst>
          </p:nvPr>
        </p:nvGraphicFramePr>
        <p:xfrm>
          <a:off x="731738" y="3681693"/>
          <a:ext cx="5345212" cy="232320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A5AFCE7-FDBF-4B6D-BBB5-BBBB2B72FDAB}"/>
              </a:ext>
            </a:extLst>
          </p:cNvPr>
          <p:cNvSpPr/>
          <p:nvPr/>
        </p:nvSpPr>
        <p:spPr>
          <a:xfrm>
            <a:off x="6011513" y="2899762"/>
            <a:ext cx="2681232" cy="523220"/>
          </a:xfrm>
          <a:prstGeom prst="rect">
            <a:avLst/>
          </a:prstGeom>
          <a:solidFill>
            <a:srgbClr val="7C9CD6"/>
          </a:solidFill>
        </p:spPr>
        <p:txBody>
          <a:bodyPr wrap="square">
            <a:spAutoFit/>
          </a:bodyPr>
          <a:lstStyle/>
          <a:p>
            <a:pPr fontAlgn="base"/>
            <a:r>
              <a:rPr lang="en-US" sz="1400" b="1" i="1" dirty="0">
                <a:solidFill>
                  <a:schemeClr val="bg1"/>
                </a:solidFill>
                <a:effectLst/>
                <a:latin typeface="Arial" panose="020B0604020202020204" pitchFamily="34" charset="0"/>
                <a:cs typeface="Arial" panose="020B0604020202020204" pitchFamily="34" charset="0"/>
              </a:rPr>
              <a:t>Extra Manufacturer Revenue: $1,300 Per Patient</a:t>
            </a:r>
          </a:p>
        </p:txBody>
      </p:sp>
    </p:spTree>
    <p:extLst>
      <p:ext uri="{BB962C8B-B14F-4D97-AF65-F5344CB8AC3E}">
        <p14:creationId xmlns:p14="http://schemas.microsoft.com/office/powerpoint/2010/main" val="95375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306F9-404F-4CE3-A7EF-425CCA4F0E3B}"/>
              </a:ext>
            </a:extLst>
          </p:cNvPr>
          <p:cNvSpPr txBox="1"/>
          <p:nvPr/>
        </p:nvSpPr>
        <p:spPr>
          <a:xfrm>
            <a:off x="732331" y="294418"/>
            <a:ext cx="7679339" cy="2246769"/>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Coupons and other forms of patient assistance offered by drug manufacturers keep prices high and increase the costs patients pay, making it harder for patients to afford their prescription drugs and health insurance overall. </a:t>
            </a:r>
          </a:p>
        </p:txBody>
      </p:sp>
      <p:pic>
        <p:nvPicPr>
          <p:cNvPr id="5" name="Picture 4">
            <a:extLst>
              <a:ext uri="{FF2B5EF4-FFF2-40B4-BE49-F238E27FC236}">
                <a16:creationId xmlns:a16="http://schemas.microsoft.com/office/drawing/2014/main" id="{CBFEE411-8EBE-436F-9CA3-D0542C6C51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99191" y="2364815"/>
            <a:ext cx="5976094" cy="4006547"/>
          </a:xfrm>
          <a:prstGeom prst="rect">
            <a:avLst/>
          </a:prstGeom>
        </p:spPr>
      </p:pic>
    </p:spTree>
    <p:extLst>
      <p:ext uri="{BB962C8B-B14F-4D97-AF65-F5344CB8AC3E}">
        <p14:creationId xmlns:p14="http://schemas.microsoft.com/office/powerpoint/2010/main" val="2990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6E220-5D3B-42AF-B66A-0ACF2E1EE0D2}"/>
              </a:ext>
            </a:extLst>
          </p:cNvPr>
          <p:cNvSpPr txBox="1"/>
          <p:nvPr/>
        </p:nvSpPr>
        <p:spPr>
          <a:xfrm>
            <a:off x="456542" y="441538"/>
            <a:ext cx="7051595"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Every patient should be able to afford their medications.</a:t>
            </a:r>
          </a:p>
        </p:txBody>
      </p:sp>
      <p:sp>
        <p:nvSpPr>
          <p:cNvPr id="3" name="TextBox 2">
            <a:extLst>
              <a:ext uri="{FF2B5EF4-FFF2-40B4-BE49-F238E27FC236}">
                <a16:creationId xmlns:a16="http://schemas.microsoft.com/office/drawing/2014/main" id="{CADE35C7-80C7-49B1-91E2-BC5A941FBCA9}"/>
              </a:ext>
            </a:extLst>
          </p:cNvPr>
          <p:cNvSpPr txBox="1"/>
          <p:nvPr/>
        </p:nvSpPr>
        <p:spPr>
          <a:xfrm>
            <a:off x="3914427" y="2330181"/>
            <a:ext cx="4733917" cy="304698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The prices of drugs for which manufacturers offer coupons are going up </a:t>
            </a:r>
            <a:r>
              <a:rPr lang="en-US" sz="3200" b="1" dirty="0">
                <a:solidFill>
                  <a:srgbClr val="C00000"/>
                </a:solidFill>
                <a:latin typeface="Arial" panose="020B0604020202020204" pitchFamily="34" charset="0"/>
                <a:cs typeface="Arial" panose="020B0604020202020204" pitchFamily="34" charset="0"/>
              </a:rPr>
              <a:t>12-13% per year,</a:t>
            </a:r>
            <a:r>
              <a:rPr lang="en-US" sz="3200" b="1"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as compared to 7-8% for</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non-couponed drugs.</a:t>
            </a:r>
          </a:p>
        </p:txBody>
      </p:sp>
      <p:pic>
        <p:nvPicPr>
          <p:cNvPr id="5" name="Graphic 4">
            <a:extLst>
              <a:ext uri="{FF2B5EF4-FFF2-40B4-BE49-F238E27FC236}">
                <a16:creationId xmlns:a16="http://schemas.microsoft.com/office/drawing/2014/main" id="{ADEE68E7-F44B-463B-A957-4F7D615021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542" y="2090343"/>
            <a:ext cx="3318751" cy="2866484"/>
          </a:xfrm>
          <a:prstGeom prst="rect">
            <a:avLst/>
          </a:prstGeom>
        </p:spPr>
      </p:pic>
      <p:sp>
        <p:nvSpPr>
          <p:cNvPr id="6" name="TextBox 5">
            <a:extLst>
              <a:ext uri="{FF2B5EF4-FFF2-40B4-BE49-F238E27FC236}">
                <a16:creationId xmlns:a16="http://schemas.microsoft.com/office/drawing/2014/main" id="{DF430371-F6BA-447F-BE1F-FFCB8C143E29}"/>
              </a:ext>
            </a:extLst>
          </p:cNvPr>
          <p:cNvSpPr txBox="1"/>
          <p:nvPr/>
        </p:nvSpPr>
        <p:spPr>
          <a:xfrm>
            <a:off x="3914427" y="1797955"/>
            <a:ext cx="458009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The Problem:</a:t>
            </a:r>
          </a:p>
        </p:txBody>
      </p:sp>
      <p:sp>
        <p:nvSpPr>
          <p:cNvPr id="7" name="Text Placeholder 3">
            <a:extLst>
              <a:ext uri="{FF2B5EF4-FFF2-40B4-BE49-F238E27FC236}">
                <a16:creationId xmlns:a16="http://schemas.microsoft.com/office/drawing/2014/main" id="{BFF89CFF-0458-43CB-964D-7A7592738C4D}"/>
              </a:ext>
            </a:extLst>
          </p:cNvPr>
          <p:cNvSpPr txBox="1">
            <a:spLocks/>
          </p:cNvSpPr>
          <p:nvPr/>
        </p:nvSpPr>
        <p:spPr>
          <a:xfrm>
            <a:off x="630238" y="6416462"/>
            <a:ext cx="7883524" cy="367727"/>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err="1"/>
              <a:t>Leemore</a:t>
            </a:r>
            <a:r>
              <a:rPr lang="en-US" sz="800" dirty="0"/>
              <a:t> Dafny, Christopher </a:t>
            </a:r>
            <a:r>
              <a:rPr lang="en-US" sz="800" dirty="0" err="1"/>
              <a:t>Ody</a:t>
            </a:r>
            <a:r>
              <a:rPr lang="en-US" sz="800" dirty="0"/>
              <a:t>, and Matt Schmitt. “When Discounts Raise Costs: The Effect of Copay Coupons on Generic Utilization.” The National Bureau of Economic Research. (October 2016).</a:t>
            </a:r>
            <a:endParaRPr lang="en-US" sz="800" u="sng" dirty="0"/>
          </a:p>
        </p:txBody>
      </p:sp>
    </p:spTree>
    <p:extLst>
      <p:ext uri="{BB962C8B-B14F-4D97-AF65-F5344CB8AC3E}">
        <p14:creationId xmlns:p14="http://schemas.microsoft.com/office/powerpoint/2010/main" val="185803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hite, accessory&#10;&#10;Description automatically generated">
            <a:extLst>
              <a:ext uri="{FF2B5EF4-FFF2-40B4-BE49-F238E27FC236}">
                <a16:creationId xmlns:a16="http://schemas.microsoft.com/office/drawing/2014/main" id="{CBE3F148-CD15-450F-A435-174DFA656F65}"/>
              </a:ext>
            </a:extLst>
          </p:cNvPr>
          <p:cNvPicPr>
            <a:picLocks noChangeAspect="1"/>
          </p:cNvPicPr>
          <p:nvPr/>
        </p:nvPicPr>
        <p:blipFill rotWithShape="1">
          <a:blip r:embed="rId2">
            <a:alphaModFix amt="22000"/>
            <a:extLst>
              <a:ext uri="{28A0092B-C50C-407E-A947-70E740481C1C}">
                <a14:useLocalDpi xmlns:a14="http://schemas.microsoft.com/office/drawing/2010/main" val="0"/>
              </a:ext>
            </a:extLst>
          </a:blip>
          <a:srcRect l="11111" r="15149" b="9607"/>
          <a:stretch/>
        </p:blipFill>
        <p:spPr>
          <a:xfrm>
            <a:off x="0" y="-76913"/>
            <a:ext cx="9144000" cy="6934913"/>
          </a:xfrm>
          <a:prstGeom prst="rect">
            <a:avLst/>
          </a:prstGeom>
        </p:spPr>
      </p:pic>
      <p:sp>
        <p:nvSpPr>
          <p:cNvPr id="2" name="TextBox 1">
            <a:extLst>
              <a:ext uri="{FF2B5EF4-FFF2-40B4-BE49-F238E27FC236}">
                <a16:creationId xmlns:a16="http://schemas.microsoft.com/office/drawing/2014/main" id="{F6BC0BED-143D-4A6C-815D-6B5E3CE590AF}"/>
              </a:ext>
            </a:extLst>
          </p:cNvPr>
          <p:cNvSpPr txBox="1"/>
          <p:nvPr/>
        </p:nvSpPr>
        <p:spPr>
          <a:xfrm>
            <a:off x="2452643" y="2590296"/>
            <a:ext cx="6061120" cy="353943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Brand-name drug manufacturers offer coupons to steer patients to use (or switch to) their more expensive drug instead of an equally effective, more affordable generic or brand alternative.</a:t>
            </a:r>
          </a:p>
        </p:txBody>
      </p:sp>
      <p:pic>
        <p:nvPicPr>
          <p:cNvPr id="7" name="Graphic 6">
            <a:extLst>
              <a:ext uri="{FF2B5EF4-FFF2-40B4-BE49-F238E27FC236}">
                <a16:creationId xmlns:a16="http://schemas.microsoft.com/office/drawing/2014/main" id="{E420211E-EECD-484E-828C-2E62B4E50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965597">
            <a:off x="1279564" y="369340"/>
            <a:ext cx="2689926" cy="1624824"/>
          </a:xfrm>
          <a:prstGeom prst="rect">
            <a:avLst/>
          </a:prstGeom>
        </p:spPr>
      </p:pic>
      <p:sp>
        <p:nvSpPr>
          <p:cNvPr id="6" name="TextBox 5">
            <a:extLst>
              <a:ext uri="{FF2B5EF4-FFF2-40B4-BE49-F238E27FC236}">
                <a16:creationId xmlns:a16="http://schemas.microsoft.com/office/drawing/2014/main" id="{B53C8D67-9175-47FD-830A-DAC64ACCF2A4}"/>
              </a:ext>
            </a:extLst>
          </p:cNvPr>
          <p:cNvSpPr txBox="1"/>
          <p:nvPr/>
        </p:nvSpPr>
        <p:spPr>
          <a:xfrm>
            <a:off x="2452643" y="2005521"/>
            <a:ext cx="458009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Why?</a:t>
            </a:r>
          </a:p>
        </p:txBody>
      </p:sp>
      <p:sp>
        <p:nvSpPr>
          <p:cNvPr id="8" name="Text Placeholder 3">
            <a:extLst>
              <a:ext uri="{FF2B5EF4-FFF2-40B4-BE49-F238E27FC236}">
                <a16:creationId xmlns:a16="http://schemas.microsoft.com/office/drawing/2014/main" id="{B8C51F76-3A30-4CEC-BFC6-7ECB84CB1382}"/>
              </a:ext>
            </a:extLst>
          </p:cNvPr>
          <p:cNvSpPr txBox="1">
            <a:spLocks/>
          </p:cNvSpPr>
          <p:nvPr/>
        </p:nvSpPr>
        <p:spPr>
          <a:xfrm>
            <a:off x="630238" y="6025896"/>
            <a:ext cx="8056562" cy="322007"/>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U.S. Department of Health and Human Services Office of Inspector General. “Manufacturer Safeguards May Not Prevent Copayment Coupon Use for Part D Drugs.” Report OEI-05-12-00540. (September 2014); and Commonwealth of Massachusetts. “Prescription Drug Coupon Study: Report to the Massachusetts Legislature.” (July 2020).</a:t>
            </a:r>
            <a:endParaRPr lang="en-US" sz="800" u="sng" dirty="0"/>
          </a:p>
        </p:txBody>
      </p:sp>
    </p:spTree>
    <p:extLst>
      <p:ext uri="{BB962C8B-B14F-4D97-AF65-F5344CB8AC3E}">
        <p14:creationId xmlns:p14="http://schemas.microsoft.com/office/powerpoint/2010/main" val="2635149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white pills&#10;&#10;Description automatically generated with low confidence">
            <a:extLst>
              <a:ext uri="{FF2B5EF4-FFF2-40B4-BE49-F238E27FC236}">
                <a16:creationId xmlns:a16="http://schemas.microsoft.com/office/drawing/2014/main" id="{F591339A-0E41-4437-8A6C-1B66FB4DE96A}"/>
              </a:ext>
            </a:extLst>
          </p:cNvPr>
          <p:cNvPicPr>
            <a:picLocks noChangeAspect="1"/>
          </p:cNvPicPr>
          <p:nvPr/>
        </p:nvPicPr>
        <p:blipFill rotWithShape="1">
          <a:blip r:embed="rId2">
            <a:alphaModFix amt="29000"/>
            <a:extLst>
              <a:ext uri="{28A0092B-C50C-407E-A947-70E740481C1C}">
                <a14:useLocalDpi xmlns:a14="http://schemas.microsoft.com/office/drawing/2010/main" val="0"/>
              </a:ext>
            </a:extLst>
          </a:blip>
          <a:srcRect t="11628" b="-15533"/>
          <a:stretch/>
        </p:blipFill>
        <p:spPr>
          <a:xfrm>
            <a:off x="0" y="0"/>
            <a:ext cx="9144000" cy="4324172"/>
          </a:xfrm>
          <a:prstGeom prst="rect">
            <a:avLst/>
          </a:prstGeom>
        </p:spPr>
      </p:pic>
      <p:pic>
        <p:nvPicPr>
          <p:cNvPr id="2" name="Graphic 1">
            <a:extLst>
              <a:ext uri="{FF2B5EF4-FFF2-40B4-BE49-F238E27FC236}">
                <a16:creationId xmlns:a16="http://schemas.microsoft.com/office/drawing/2014/main" id="{C6CF6C16-5EC8-454E-B42C-87EAECA90C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3334" y="1943967"/>
            <a:ext cx="3032080" cy="3015995"/>
          </a:xfrm>
          <a:prstGeom prst="rect">
            <a:avLst/>
          </a:prstGeom>
        </p:spPr>
      </p:pic>
      <p:sp>
        <p:nvSpPr>
          <p:cNvPr id="4" name="TextBox 3">
            <a:extLst>
              <a:ext uri="{FF2B5EF4-FFF2-40B4-BE49-F238E27FC236}">
                <a16:creationId xmlns:a16="http://schemas.microsoft.com/office/drawing/2014/main" id="{33275711-BBBD-4854-9B9A-65074698ADAA}"/>
              </a:ext>
            </a:extLst>
          </p:cNvPr>
          <p:cNvSpPr txBox="1"/>
          <p:nvPr/>
        </p:nvSpPr>
        <p:spPr>
          <a:xfrm>
            <a:off x="539794" y="989644"/>
            <a:ext cx="4258132" cy="44012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USC Schaeffer analysis of the top drugs by spending found that 88% of brand drugs with manufacturer coupons were for medications for which lower-cost generics or brand alternatives were available.</a:t>
            </a:r>
          </a:p>
        </p:txBody>
      </p:sp>
      <p:cxnSp>
        <p:nvCxnSpPr>
          <p:cNvPr id="6" name="Connector: Elbow 5">
            <a:extLst>
              <a:ext uri="{FF2B5EF4-FFF2-40B4-BE49-F238E27FC236}">
                <a16:creationId xmlns:a16="http://schemas.microsoft.com/office/drawing/2014/main" id="{61794EBE-847F-4369-8746-9D419358E8B2}"/>
              </a:ext>
            </a:extLst>
          </p:cNvPr>
          <p:cNvCxnSpPr>
            <a:cxnSpLocks/>
            <a:stCxn id="2" idx="3"/>
            <a:endCxn id="10" idx="1"/>
          </p:cNvCxnSpPr>
          <p:nvPr/>
        </p:nvCxnSpPr>
        <p:spPr>
          <a:xfrm flipH="1" flipV="1">
            <a:off x="6946458" y="1559247"/>
            <a:ext cx="1008956" cy="1892718"/>
          </a:xfrm>
          <a:prstGeom prst="bentConnector5">
            <a:avLst>
              <a:gd name="adj1" fmla="val -22657"/>
              <a:gd name="adj2" fmla="val 132404"/>
              <a:gd name="adj3" fmla="val 122657"/>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7930DF-F0B1-429B-8EC3-3740C752232D}"/>
              </a:ext>
            </a:extLst>
          </p:cNvPr>
          <p:cNvSpPr txBox="1"/>
          <p:nvPr/>
        </p:nvSpPr>
        <p:spPr>
          <a:xfrm>
            <a:off x="6946458" y="1174526"/>
            <a:ext cx="1314784" cy="769441"/>
          </a:xfrm>
          <a:prstGeom prst="rect">
            <a:avLst/>
          </a:prstGeom>
          <a:noFill/>
        </p:spPr>
        <p:txBody>
          <a:bodyPr wrap="none" rtlCol="0">
            <a:spAutoFit/>
          </a:bodyPr>
          <a:lstStyle/>
          <a:p>
            <a:r>
              <a:rPr lang="en-US" sz="4400" b="1" dirty="0">
                <a:solidFill>
                  <a:srgbClr val="2F98DB"/>
                </a:solidFill>
                <a:latin typeface="Arial" panose="020B0604020202020204" pitchFamily="34" charset="0"/>
                <a:cs typeface="Arial" panose="020B0604020202020204" pitchFamily="34" charset="0"/>
              </a:rPr>
              <a:t>88%</a:t>
            </a:r>
          </a:p>
        </p:txBody>
      </p:sp>
      <p:sp>
        <p:nvSpPr>
          <p:cNvPr id="8" name="Text Placeholder 3">
            <a:extLst>
              <a:ext uri="{FF2B5EF4-FFF2-40B4-BE49-F238E27FC236}">
                <a16:creationId xmlns:a16="http://schemas.microsoft.com/office/drawing/2014/main" id="{AA76E70C-003B-403D-8048-5749361FB3FA}"/>
              </a:ext>
            </a:extLst>
          </p:cNvPr>
          <p:cNvSpPr txBox="1">
            <a:spLocks/>
          </p:cNvSpPr>
          <p:nvPr/>
        </p:nvSpPr>
        <p:spPr>
          <a:xfrm>
            <a:off x="630238" y="5989320"/>
            <a:ext cx="7883524" cy="367727"/>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Karen Van Nuys, Geoffrey Joyce, Rocio </a:t>
            </a:r>
            <a:r>
              <a:rPr lang="en-US" sz="800" dirty="0" err="1"/>
              <a:t>Ribero</a:t>
            </a:r>
            <a:r>
              <a:rPr lang="en-US" sz="800" dirty="0"/>
              <a:t>, and Dana Goldman, USC Schaeffer Center for Health Policy &amp; Economics. “A Perspective on Prescription Drug Copayment Coupons.” (February 2018). </a:t>
            </a:r>
            <a:r>
              <a:rPr lang="en-US" sz="800" u="sng" dirty="0"/>
              <a:t>https://healthpolicy.usc.edu/wp-content/uploads/2018/02/2018.02_Prescription20Copay20Coupons20White20Paper_Final-2.pdf</a:t>
            </a:r>
          </a:p>
        </p:txBody>
      </p:sp>
    </p:spTree>
    <p:extLst>
      <p:ext uri="{BB962C8B-B14F-4D97-AF65-F5344CB8AC3E}">
        <p14:creationId xmlns:p14="http://schemas.microsoft.com/office/powerpoint/2010/main" val="324474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A834E93-7709-406C-8055-B8738CCCC410}"/>
              </a:ext>
            </a:extLst>
          </p:cNvPr>
          <p:cNvPicPr>
            <a:picLocks noChangeAspect="1"/>
          </p:cNvPicPr>
          <p:nvPr/>
        </p:nvPicPr>
        <p:blipFill rotWithShape="1">
          <a:blip r:embed="rId2">
            <a:alphaModFix amt="23000"/>
            <a:extLst>
              <a:ext uri="{28A0092B-C50C-407E-A947-70E740481C1C}">
                <a14:useLocalDpi xmlns:a14="http://schemas.microsoft.com/office/drawing/2010/main" val="0"/>
              </a:ext>
            </a:extLst>
          </a:blip>
          <a:srcRect t="26813" b="-2470"/>
          <a:stretch/>
        </p:blipFill>
        <p:spPr>
          <a:xfrm>
            <a:off x="0" y="0"/>
            <a:ext cx="9144000" cy="4580546"/>
          </a:xfrm>
          <a:prstGeom prst="rect">
            <a:avLst/>
          </a:prstGeom>
        </p:spPr>
      </p:pic>
      <p:graphicFrame>
        <p:nvGraphicFramePr>
          <p:cNvPr id="3" name="Table 3">
            <a:extLst>
              <a:ext uri="{FF2B5EF4-FFF2-40B4-BE49-F238E27FC236}">
                <a16:creationId xmlns:a16="http://schemas.microsoft.com/office/drawing/2014/main" id="{6B1C4F1A-047F-49C7-AF72-E9095E725EDE}"/>
              </a:ext>
            </a:extLst>
          </p:cNvPr>
          <p:cNvGraphicFramePr>
            <a:graphicFrameLocks noGrp="1"/>
          </p:cNvGraphicFramePr>
          <p:nvPr>
            <p:extLst>
              <p:ext uri="{D42A27DB-BD31-4B8C-83A1-F6EECF244321}">
                <p14:modId xmlns:p14="http://schemas.microsoft.com/office/powerpoint/2010/main" val="1904573076"/>
              </p:ext>
            </p:extLst>
          </p:nvPr>
        </p:nvGraphicFramePr>
        <p:xfrm>
          <a:off x="426720" y="1676400"/>
          <a:ext cx="8260080" cy="4632960"/>
        </p:xfrm>
        <a:graphic>
          <a:graphicData uri="http://schemas.openxmlformats.org/drawingml/2006/table">
            <a:tbl>
              <a:tblPr firstRow="1" bandRow="1">
                <a:tableStyleId>{5C22544A-7EE6-4342-B048-85BDC9FD1C3A}</a:tableStyleId>
              </a:tblPr>
              <a:tblGrid>
                <a:gridCol w="1610360">
                  <a:extLst>
                    <a:ext uri="{9D8B030D-6E8A-4147-A177-3AD203B41FA5}">
                      <a16:colId xmlns:a16="http://schemas.microsoft.com/office/drawing/2014/main" val="2346943299"/>
                    </a:ext>
                  </a:extLst>
                </a:gridCol>
                <a:gridCol w="1610360">
                  <a:extLst>
                    <a:ext uri="{9D8B030D-6E8A-4147-A177-3AD203B41FA5}">
                      <a16:colId xmlns:a16="http://schemas.microsoft.com/office/drawing/2014/main" val="201468806"/>
                    </a:ext>
                  </a:extLst>
                </a:gridCol>
                <a:gridCol w="1610360">
                  <a:extLst>
                    <a:ext uri="{9D8B030D-6E8A-4147-A177-3AD203B41FA5}">
                      <a16:colId xmlns:a16="http://schemas.microsoft.com/office/drawing/2014/main" val="330033802"/>
                    </a:ext>
                  </a:extLst>
                </a:gridCol>
                <a:gridCol w="1905000">
                  <a:extLst>
                    <a:ext uri="{9D8B030D-6E8A-4147-A177-3AD203B41FA5}">
                      <a16:colId xmlns:a16="http://schemas.microsoft.com/office/drawing/2014/main" val="4215277448"/>
                    </a:ext>
                  </a:extLst>
                </a:gridCol>
                <a:gridCol w="1524000">
                  <a:extLst>
                    <a:ext uri="{9D8B030D-6E8A-4147-A177-3AD203B41FA5}">
                      <a16:colId xmlns:a16="http://schemas.microsoft.com/office/drawing/2014/main" val="812797882"/>
                    </a:ext>
                  </a:extLst>
                </a:gridCol>
              </a:tblGrid>
              <a:tr h="1127760">
                <a:tc>
                  <a:txBody>
                    <a:bodyPr/>
                    <a:lstStyle/>
                    <a:p>
                      <a:endParaRPr lang="en-US"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2392474"/>
                  </a:ext>
                </a:extLst>
              </a:tr>
              <a:tr h="3211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Manufacturers set the prices of their prescription drugs. For example, a manufacturer may price a brand-name </a:t>
                      </a:r>
                      <a:r>
                        <a:rPr lang="da-DK" sz="1400" b="0" i="0" u="none" strike="noStrike" kern="1200" baseline="0" dirty="0">
                          <a:solidFill>
                            <a:schemeClr val="dk1"/>
                          </a:solidFill>
                          <a:latin typeface="Arial" panose="020B0604020202020204" pitchFamily="34" charset="0"/>
                          <a:ea typeface="+mn-ea"/>
                          <a:cs typeface="Arial" panose="020B0604020202020204" pitchFamily="34" charset="0"/>
                        </a:rPr>
                        <a:t>drug at $25 per pill, </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or $2,250 for a 30-day supply (at three pills per day).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b="0" i="0" u="none" strike="noStrike" baseline="0" dirty="0">
                          <a:latin typeface="Arial" panose="020B0604020202020204" pitchFamily="34" charset="0"/>
                          <a:cs typeface="Arial" panose="020B0604020202020204" pitchFamily="34" charset="0"/>
                        </a:rPr>
                        <a:t>Private negotiations between plan sponsors and manufacturers inform price concessions (“rebates”) and formulary placement (“tier”) strategies.</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When there are more affordable generics or brand alternatives, the</a:t>
                      </a:r>
                    </a:p>
                    <a:p>
                      <a:pPr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plan sponsor places that more expensive drug on a nonpreferred or specialty tier that imposes 25% coinsurance up to the plan’s annual out-of-pocket (OOP) limit.</a:t>
                      </a:r>
                    </a:p>
                    <a:p>
                      <a:pPr algn="l"/>
                      <a:endParaRPr lang="en-US" sz="1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latin typeface="Arial" panose="020B0604020202020204" pitchFamily="34" charset="0"/>
                          <a:cs typeface="Arial" panose="020B0604020202020204" pitchFamily="34" charset="0"/>
                        </a:rPr>
                        <a:t>To incent patients to use their drug instead of a </a:t>
                      </a:r>
                      <a:r>
                        <a:rPr lang="en-US" sz="1400" b="0" i="1" u="none" strike="noStrike" baseline="0" dirty="0">
                          <a:latin typeface="Arial" panose="020B0604020202020204" pitchFamily="34" charset="0"/>
                          <a:cs typeface="Arial" panose="020B0604020202020204" pitchFamily="34" charset="0"/>
                        </a:rPr>
                        <a:t>more affordable</a:t>
                      </a:r>
                      <a:r>
                        <a:rPr lang="en-US" sz="1400" b="0" i="0" u="none" strike="noStrike" baseline="0" dirty="0">
                          <a:latin typeface="Arial" panose="020B0604020202020204" pitchFamily="34" charset="0"/>
                          <a:cs typeface="Arial" panose="020B0604020202020204" pitchFamily="34" charset="0"/>
                        </a:rPr>
                        <a:t> option, the manufacturer makes available a coupon that limits the patient’s OOP costs to $100 per 30-day supply (instead of $562.50, or 25% of $2,250), with the manufacturer paying the difference ($462.50) to the pharmacy.</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latin typeface="Arial" panose="020B0604020202020204" pitchFamily="34" charset="0"/>
                          <a:cs typeface="Arial" panose="020B0604020202020204" pitchFamily="34" charset="0"/>
                        </a:rPr>
                        <a:t>But the plan sponsor must still reimburse the pharmacy the remaining 75%, or $1,687.50 for this higher cost brand—</a:t>
                      </a:r>
                      <a:r>
                        <a:rPr lang="en-US" sz="1400" b="1" i="1" u="none" strike="noStrike" baseline="0" dirty="0">
                          <a:latin typeface="Arial" panose="020B0604020202020204" pitchFamily="34" charset="0"/>
                          <a:cs typeface="Arial" panose="020B0604020202020204" pitchFamily="34" charset="0"/>
                        </a:rPr>
                        <a:t>raising</a:t>
                      </a:r>
                      <a:r>
                        <a:rPr lang="en-US" sz="1400" b="1" i="1" dirty="0">
                          <a:latin typeface="Arial" panose="020B0604020202020204" pitchFamily="34" charset="0"/>
                          <a:cs typeface="Arial" panose="020B0604020202020204" pitchFamily="34" charset="0"/>
                        </a:rPr>
                        <a:t> </a:t>
                      </a:r>
                      <a:r>
                        <a:rPr lang="en-US" sz="1400" b="1" i="1" u="none" strike="noStrike" baseline="0" dirty="0">
                          <a:latin typeface="Arial" panose="020B0604020202020204" pitchFamily="34" charset="0"/>
                          <a:cs typeface="Arial" panose="020B0604020202020204" pitchFamily="34" charset="0"/>
                        </a:rPr>
                        <a:t>costs for everyone</a:t>
                      </a:r>
                      <a:r>
                        <a:rPr lang="en-US" sz="1400" b="0" i="1" u="none" strike="noStrike" baseline="0" dirty="0">
                          <a:latin typeface="Arial" panose="020B0604020202020204" pitchFamily="34" charset="0"/>
                          <a:cs typeface="Arial" panose="020B0604020202020204" pitchFamily="34" charset="0"/>
                        </a:rPr>
                        <a:t>.</a:t>
                      </a:r>
                      <a:endParaRPr lang="en-US" sz="1400" b="0" i="1"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7203117"/>
                  </a:ext>
                </a:extLst>
              </a:tr>
            </a:tbl>
          </a:graphicData>
        </a:graphic>
      </p:graphicFrame>
      <p:pic>
        <p:nvPicPr>
          <p:cNvPr id="19" name="Graphic 18">
            <a:extLst>
              <a:ext uri="{FF2B5EF4-FFF2-40B4-BE49-F238E27FC236}">
                <a16:creationId xmlns:a16="http://schemas.microsoft.com/office/drawing/2014/main" id="{8163DC6C-233B-4EC4-8BD0-9AFF0C9CF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622" y="1780292"/>
            <a:ext cx="894305" cy="883876"/>
          </a:xfrm>
          <a:prstGeom prst="rect">
            <a:avLst/>
          </a:prstGeom>
        </p:spPr>
      </p:pic>
      <p:pic>
        <p:nvPicPr>
          <p:cNvPr id="20" name="Graphic 19">
            <a:extLst>
              <a:ext uri="{FF2B5EF4-FFF2-40B4-BE49-F238E27FC236}">
                <a16:creationId xmlns:a16="http://schemas.microsoft.com/office/drawing/2014/main" id="{0A44C608-D78A-4108-8177-72FBD9B76C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2852" y="1800564"/>
            <a:ext cx="1201197" cy="843332"/>
          </a:xfrm>
          <a:prstGeom prst="rect">
            <a:avLst/>
          </a:prstGeom>
        </p:spPr>
      </p:pic>
      <p:grpSp>
        <p:nvGrpSpPr>
          <p:cNvPr id="21" name="Group 20">
            <a:extLst>
              <a:ext uri="{FF2B5EF4-FFF2-40B4-BE49-F238E27FC236}">
                <a16:creationId xmlns:a16="http://schemas.microsoft.com/office/drawing/2014/main" id="{D40E5102-16FC-481B-8481-A37B1C3989A0}"/>
              </a:ext>
            </a:extLst>
          </p:cNvPr>
          <p:cNvGrpSpPr/>
          <p:nvPr/>
        </p:nvGrpSpPr>
        <p:grpSpPr>
          <a:xfrm>
            <a:off x="3859301" y="1872185"/>
            <a:ext cx="1185061" cy="712764"/>
            <a:chOff x="3857629" y="2146184"/>
            <a:chExt cx="1185061" cy="712764"/>
          </a:xfrm>
        </p:grpSpPr>
        <p:pic>
          <p:nvPicPr>
            <p:cNvPr id="22" name="Graphic 21">
              <a:extLst>
                <a:ext uri="{FF2B5EF4-FFF2-40B4-BE49-F238E27FC236}">
                  <a16:creationId xmlns:a16="http://schemas.microsoft.com/office/drawing/2014/main" id="{3A2D0D05-3086-4580-A1C4-C4640F052B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57629" y="2146184"/>
              <a:ext cx="322595" cy="705409"/>
            </a:xfrm>
            <a:prstGeom prst="rect">
              <a:avLst/>
            </a:prstGeom>
          </p:spPr>
        </p:pic>
        <p:pic>
          <p:nvPicPr>
            <p:cNvPr id="23" name="Graphic 22">
              <a:extLst>
                <a:ext uri="{FF2B5EF4-FFF2-40B4-BE49-F238E27FC236}">
                  <a16:creationId xmlns:a16="http://schemas.microsoft.com/office/drawing/2014/main" id="{A698D6BF-0DB5-491D-AC0D-857337F2DE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8862" y="2146184"/>
              <a:ext cx="322595" cy="705409"/>
            </a:xfrm>
            <a:prstGeom prst="rect">
              <a:avLst/>
            </a:prstGeom>
          </p:spPr>
        </p:pic>
        <p:pic>
          <p:nvPicPr>
            <p:cNvPr id="24" name="Graphic 23">
              <a:extLst>
                <a:ext uri="{FF2B5EF4-FFF2-40B4-BE49-F238E27FC236}">
                  <a16:creationId xmlns:a16="http://schemas.microsoft.com/office/drawing/2014/main" id="{A7DF445D-D809-434B-B6F0-842C853169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0095" y="2153539"/>
              <a:ext cx="322595" cy="705409"/>
            </a:xfrm>
            <a:prstGeom prst="rect">
              <a:avLst/>
            </a:prstGeom>
          </p:spPr>
        </p:pic>
      </p:grpSp>
      <p:pic>
        <p:nvPicPr>
          <p:cNvPr id="25" name="Graphic 24">
            <a:extLst>
              <a:ext uri="{FF2B5EF4-FFF2-40B4-BE49-F238E27FC236}">
                <a16:creationId xmlns:a16="http://schemas.microsoft.com/office/drawing/2014/main" id="{A78D8A31-9F37-463B-94C6-E1C916CFBE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44292" y="1938684"/>
            <a:ext cx="931590" cy="579766"/>
          </a:xfrm>
          <a:prstGeom prst="rect">
            <a:avLst/>
          </a:prstGeom>
        </p:spPr>
      </p:pic>
      <p:pic>
        <p:nvPicPr>
          <p:cNvPr id="26" name="Graphic 25">
            <a:extLst>
              <a:ext uri="{FF2B5EF4-FFF2-40B4-BE49-F238E27FC236}">
                <a16:creationId xmlns:a16="http://schemas.microsoft.com/office/drawing/2014/main" id="{4C81B707-DEAF-42A4-A218-8E42634CD5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80117" y="1833510"/>
            <a:ext cx="706753" cy="790114"/>
          </a:xfrm>
          <a:prstGeom prst="rect">
            <a:avLst/>
          </a:prstGeom>
        </p:spPr>
      </p:pic>
      <p:sp>
        <p:nvSpPr>
          <p:cNvPr id="13" name="TextBox 12">
            <a:extLst>
              <a:ext uri="{FF2B5EF4-FFF2-40B4-BE49-F238E27FC236}">
                <a16:creationId xmlns:a16="http://schemas.microsoft.com/office/drawing/2014/main" id="{A11A513B-DF8C-4341-BBEE-E3335EA6CD7C}"/>
              </a:ext>
            </a:extLst>
          </p:cNvPr>
          <p:cNvSpPr txBox="1"/>
          <p:nvPr/>
        </p:nvSpPr>
        <p:spPr>
          <a:xfrm>
            <a:off x="333286" y="297877"/>
            <a:ext cx="837546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Consider a $2,250 brand-name drug</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(for a 30-day supply):</a:t>
            </a:r>
          </a:p>
        </p:txBody>
      </p:sp>
    </p:spTree>
    <p:extLst>
      <p:ext uri="{BB962C8B-B14F-4D97-AF65-F5344CB8AC3E}">
        <p14:creationId xmlns:p14="http://schemas.microsoft.com/office/powerpoint/2010/main" val="331669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92438-A648-4A4C-B3C4-26A4FC679D3D}"/>
              </a:ext>
            </a:extLst>
          </p:cNvPr>
          <p:cNvPicPr>
            <a:picLocks noChangeAspect="1"/>
          </p:cNvPicPr>
          <p:nvPr/>
        </p:nvPicPr>
        <p:blipFill rotWithShape="1">
          <a:blip r:embed="rId2"/>
          <a:srcRect l="52540" t="39691" r="40247" b="19632"/>
          <a:stretch/>
        </p:blipFill>
        <p:spPr>
          <a:xfrm>
            <a:off x="471487" y="1843087"/>
            <a:ext cx="2314575" cy="4078741"/>
          </a:xfrm>
          <a:prstGeom prst="rect">
            <a:avLst/>
          </a:prstGeom>
        </p:spPr>
      </p:pic>
      <p:pic>
        <p:nvPicPr>
          <p:cNvPr id="7" name="Picture 6">
            <a:extLst>
              <a:ext uri="{FF2B5EF4-FFF2-40B4-BE49-F238E27FC236}">
                <a16:creationId xmlns:a16="http://schemas.microsoft.com/office/drawing/2014/main" id="{162E3E1C-9B5F-478B-866B-BE0EDD18CBC6}"/>
              </a:ext>
            </a:extLst>
          </p:cNvPr>
          <p:cNvPicPr>
            <a:picLocks noChangeAspect="1"/>
          </p:cNvPicPr>
          <p:nvPr/>
        </p:nvPicPr>
        <p:blipFill rotWithShape="1">
          <a:blip r:embed="rId2"/>
          <a:srcRect l="71585" t="51471" r="5981" b="22433"/>
          <a:stretch/>
        </p:blipFill>
        <p:spPr>
          <a:xfrm>
            <a:off x="5156873" y="1604718"/>
            <a:ext cx="3722233" cy="1353107"/>
          </a:xfrm>
          <a:prstGeom prst="rect">
            <a:avLst/>
          </a:prstGeom>
        </p:spPr>
      </p:pic>
      <p:sp>
        <p:nvSpPr>
          <p:cNvPr id="9" name="Text Placeholder 3">
            <a:extLst>
              <a:ext uri="{FF2B5EF4-FFF2-40B4-BE49-F238E27FC236}">
                <a16:creationId xmlns:a16="http://schemas.microsoft.com/office/drawing/2014/main" id="{27F16B66-C0CB-4162-AF8B-A36C47ACA42F}"/>
              </a:ext>
            </a:extLst>
          </p:cNvPr>
          <p:cNvSpPr txBox="1">
            <a:spLocks/>
          </p:cNvSpPr>
          <p:nvPr/>
        </p:nvSpPr>
        <p:spPr>
          <a:xfrm>
            <a:off x="630238" y="6151451"/>
            <a:ext cx="7883524" cy="205595"/>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Commonwealth of Massachusetts. “Prescription Drug Coupon Study: Report to the Massachusetts Legislature,” Exhibit 11. (July 2020).</a:t>
            </a:r>
            <a:endParaRPr lang="en-US" sz="800" u="sng" dirty="0"/>
          </a:p>
        </p:txBody>
      </p:sp>
      <p:pic>
        <p:nvPicPr>
          <p:cNvPr id="10" name="Picture 9">
            <a:extLst>
              <a:ext uri="{FF2B5EF4-FFF2-40B4-BE49-F238E27FC236}">
                <a16:creationId xmlns:a16="http://schemas.microsoft.com/office/drawing/2014/main" id="{D7B3163C-4975-42E9-9F75-CF82538768BA}"/>
              </a:ext>
            </a:extLst>
          </p:cNvPr>
          <p:cNvPicPr>
            <a:picLocks noChangeAspect="1"/>
          </p:cNvPicPr>
          <p:nvPr/>
        </p:nvPicPr>
        <p:blipFill rotWithShape="1">
          <a:blip r:embed="rId2"/>
          <a:srcRect l="62491" t="37313" r="30120" b="19632"/>
          <a:stretch/>
        </p:blipFill>
        <p:spPr>
          <a:xfrm>
            <a:off x="2786062" y="1604718"/>
            <a:ext cx="2370811" cy="4317110"/>
          </a:xfrm>
          <a:prstGeom prst="rect">
            <a:avLst/>
          </a:prstGeom>
        </p:spPr>
      </p:pic>
      <p:sp>
        <p:nvSpPr>
          <p:cNvPr id="13" name="TextBox 12">
            <a:extLst>
              <a:ext uri="{FF2B5EF4-FFF2-40B4-BE49-F238E27FC236}">
                <a16:creationId xmlns:a16="http://schemas.microsoft.com/office/drawing/2014/main" id="{7F8EBC1D-1952-4A84-BFDA-343E8F28F1B7}"/>
              </a:ext>
            </a:extLst>
          </p:cNvPr>
          <p:cNvSpPr txBox="1"/>
          <p:nvPr/>
        </p:nvSpPr>
        <p:spPr>
          <a:xfrm>
            <a:off x="333286" y="297877"/>
            <a:ext cx="837546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How Manufacturer Coupons Change Financial Incentives for Patients</a:t>
            </a:r>
          </a:p>
        </p:txBody>
      </p:sp>
      <p:pic>
        <p:nvPicPr>
          <p:cNvPr id="15" name="Picture 14" descr="A picture containing white, accessory&#10;&#10;Description automatically generated">
            <a:extLst>
              <a:ext uri="{FF2B5EF4-FFF2-40B4-BE49-F238E27FC236}">
                <a16:creationId xmlns:a16="http://schemas.microsoft.com/office/drawing/2014/main" id="{04C0F78F-4B67-4E7F-90D8-2C630F3D4E39}"/>
              </a:ext>
            </a:extLst>
          </p:cNvPr>
          <p:cNvPicPr>
            <a:picLocks noChangeAspect="1"/>
          </p:cNvPicPr>
          <p:nvPr/>
        </p:nvPicPr>
        <p:blipFill rotWithShape="1">
          <a:blip r:embed="rId3">
            <a:alphaModFix amt="22000"/>
            <a:extLst>
              <a:ext uri="{28A0092B-C50C-407E-A947-70E740481C1C}">
                <a14:useLocalDpi xmlns:a14="http://schemas.microsoft.com/office/drawing/2010/main" val="0"/>
              </a:ext>
            </a:extLst>
          </a:blip>
          <a:srcRect l="11111" r="15149" b="9607"/>
          <a:stretch/>
        </p:blipFill>
        <p:spPr>
          <a:xfrm>
            <a:off x="0" y="-76913"/>
            <a:ext cx="9144000" cy="6934913"/>
          </a:xfrm>
          <a:prstGeom prst="rect">
            <a:avLst/>
          </a:prstGeom>
        </p:spPr>
      </p:pic>
    </p:spTree>
    <p:extLst>
      <p:ext uri="{BB962C8B-B14F-4D97-AF65-F5344CB8AC3E}">
        <p14:creationId xmlns:p14="http://schemas.microsoft.com/office/powerpoint/2010/main" val="260188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A picture containing white, accessory&#10;&#10;Description automatically generated">
            <a:extLst>
              <a:ext uri="{FF2B5EF4-FFF2-40B4-BE49-F238E27FC236}">
                <a16:creationId xmlns:a16="http://schemas.microsoft.com/office/drawing/2014/main" id="{DCD55B25-9113-4FF5-A075-334D4BD27337}"/>
              </a:ext>
            </a:extLst>
          </p:cNvPr>
          <p:cNvPicPr>
            <a:picLocks noChangeAspect="1"/>
          </p:cNvPicPr>
          <p:nvPr/>
        </p:nvPicPr>
        <p:blipFill rotWithShape="1">
          <a:blip r:embed="rId3">
            <a:alphaModFix amt="22000"/>
            <a:extLst>
              <a:ext uri="{28A0092B-C50C-407E-A947-70E740481C1C}">
                <a14:useLocalDpi xmlns:a14="http://schemas.microsoft.com/office/drawing/2010/main" val="0"/>
              </a:ext>
            </a:extLst>
          </a:blip>
          <a:srcRect l="11111" r="15149" b="16966"/>
          <a:stretch/>
        </p:blipFill>
        <p:spPr>
          <a:xfrm>
            <a:off x="0" y="487632"/>
            <a:ext cx="9144000" cy="6370372"/>
          </a:xfrm>
          <a:prstGeom prst="rect">
            <a:avLst/>
          </a:prstGeom>
        </p:spPr>
      </p:pic>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Diagram 5">
            <a:extLst>
              <a:ext uri="{FF2B5EF4-FFF2-40B4-BE49-F238E27FC236}">
                <a16:creationId xmlns:a16="http://schemas.microsoft.com/office/drawing/2014/main" id="{9C32408C-CE6C-4B6C-A764-17E855B2F5B9}"/>
              </a:ext>
            </a:extLst>
          </p:cNvPr>
          <p:cNvGraphicFramePr/>
          <p:nvPr>
            <p:extLst>
              <p:ext uri="{D42A27DB-BD31-4B8C-83A1-F6EECF244321}">
                <p14:modId xmlns:p14="http://schemas.microsoft.com/office/powerpoint/2010/main" val="4004198066"/>
              </p:ext>
            </p:extLst>
          </p:nvPr>
        </p:nvGraphicFramePr>
        <p:xfrm>
          <a:off x="1215854" y="2027027"/>
          <a:ext cx="6712292" cy="2892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44801D52-4067-48CA-9EF3-CED3951D5EF1}"/>
              </a:ext>
            </a:extLst>
          </p:cNvPr>
          <p:cNvSpPr txBox="1"/>
          <p:nvPr/>
        </p:nvSpPr>
        <p:spPr>
          <a:xfrm>
            <a:off x="928821" y="4856404"/>
            <a:ext cx="2586506"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BANNED</a:t>
            </a:r>
            <a:endParaRPr lang="en-US" sz="2000" b="1" dirty="0">
              <a:solidFill>
                <a:srgbClr val="C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25036A5-9FE4-4922-8811-E548CF1D6EB3}"/>
              </a:ext>
            </a:extLst>
          </p:cNvPr>
          <p:cNvSpPr txBox="1"/>
          <p:nvPr/>
        </p:nvSpPr>
        <p:spPr>
          <a:xfrm>
            <a:off x="3211861" y="4864099"/>
            <a:ext cx="2586506" cy="646331"/>
          </a:xfrm>
          <a:prstGeom prst="rect">
            <a:avLst/>
          </a:prstGeom>
          <a:noFill/>
        </p:spPr>
        <p:txBody>
          <a:bodyPr wrap="square" rtlCol="0">
            <a:spAutoFit/>
          </a:bodyPr>
          <a:lstStyle/>
          <a:p>
            <a:pPr algn="ctr"/>
            <a:r>
              <a:rPr lang="en-US" sz="2400" b="1" dirty="0">
                <a:solidFill>
                  <a:srgbClr val="4472C4"/>
                </a:solidFill>
                <a:latin typeface="Arial" panose="020B0604020202020204" pitchFamily="34" charset="0"/>
                <a:cs typeface="Arial" panose="020B0604020202020204" pitchFamily="34" charset="0"/>
              </a:rPr>
              <a:t>PERMITTED</a:t>
            </a:r>
            <a:endParaRPr lang="en-US" sz="2000" b="1" dirty="0">
              <a:solidFill>
                <a:srgbClr val="4472C4"/>
              </a:solidFill>
              <a:latin typeface="Arial" panose="020B0604020202020204" pitchFamily="34" charset="0"/>
              <a:cs typeface="Arial" panose="020B0604020202020204" pitchFamily="34" charset="0"/>
            </a:endParaRPr>
          </a:p>
          <a:p>
            <a:pPr algn="ctr"/>
            <a:r>
              <a:rPr lang="en-US" sz="1200" i="1" dirty="0">
                <a:latin typeface="Arial" panose="020B0604020202020204" pitchFamily="34" charset="0"/>
                <a:cs typeface="Arial" panose="020B0604020202020204" pitchFamily="34" charset="0"/>
              </a:rPr>
              <a:t>SEBP is subject to state law</a:t>
            </a:r>
          </a:p>
        </p:txBody>
      </p:sp>
      <p:sp>
        <p:nvSpPr>
          <p:cNvPr id="21" name="TextBox 20">
            <a:extLst>
              <a:ext uri="{FF2B5EF4-FFF2-40B4-BE49-F238E27FC236}">
                <a16:creationId xmlns:a16="http://schemas.microsoft.com/office/drawing/2014/main" id="{9B5122D0-3AC3-4233-8BE8-7958086A785D}"/>
              </a:ext>
            </a:extLst>
          </p:cNvPr>
          <p:cNvSpPr txBox="1"/>
          <p:nvPr/>
        </p:nvSpPr>
        <p:spPr>
          <a:xfrm>
            <a:off x="5596869" y="4856404"/>
            <a:ext cx="2586506" cy="1015663"/>
          </a:xfrm>
          <a:prstGeom prst="rect">
            <a:avLst/>
          </a:prstGeom>
          <a:noFill/>
        </p:spPr>
        <p:txBody>
          <a:bodyPr wrap="square" rtlCol="0">
            <a:spAutoFit/>
          </a:bodyPr>
          <a:lstStyle/>
          <a:p>
            <a:pPr algn="ctr"/>
            <a:r>
              <a:rPr lang="en-US" sz="2400" b="1" dirty="0">
                <a:solidFill>
                  <a:srgbClr val="4472C4"/>
                </a:solidFill>
                <a:latin typeface="Arial" panose="020B0604020202020204" pitchFamily="34" charset="0"/>
                <a:cs typeface="Arial" panose="020B0604020202020204" pitchFamily="34" charset="0"/>
              </a:rPr>
              <a:t>PERMITTED</a:t>
            </a:r>
            <a:endParaRPr lang="en-US" b="1" dirty="0">
              <a:solidFill>
                <a:srgbClr val="4472C4"/>
              </a:solidFill>
              <a:latin typeface="Arial" panose="020B0604020202020204" pitchFamily="34" charset="0"/>
              <a:cs typeface="Arial" panose="020B0604020202020204" pitchFamily="34" charset="0"/>
            </a:endParaRPr>
          </a:p>
          <a:p>
            <a:pPr algn="ctr"/>
            <a:r>
              <a:rPr lang="en-US" sz="1200" i="1" dirty="0">
                <a:latin typeface="Arial" panose="020B0604020202020204" pitchFamily="34" charset="0"/>
                <a:cs typeface="Arial" panose="020B0604020202020204" pitchFamily="34" charset="0"/>
              </a:rPr>
              <a:t>California and Massachusetts* banned coupons for brand drugs where a generic is available.</a:t>
            </a:r>
          </a:p>
        </p:txBody>
      </p:sp>
      <p:sp>
        <p:nvSpPr>
          <p:cNvPr id="23" name="TextBox 22">
            <a:extLst>
              <a:ext uri="{FF2B5EF4-FFF2-40B4-BE49-F238E27FC236}">
                <a16:creationId xmlns:a16="http://schemas.microsoft.com/office/drawing/2014/main" id="{BA0D660E-9BE8-4B55-99A0-E0F681364D14}"/>
              </a:ext>
            </a:extLst>
          </p:cNvPr>
          <p:cNvSpPr txBox="1"/>
          <p:nvPr/>
        </p:nvSpPr>
        <p:spPr>
          <a:xfrm>
            <a:off x="333286" y="297877"/>
            <a:ext cx="8375460" cy="15696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Coupons are banned in federal programs as illegal kickbacks, but largely allowed</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 the commercial market.</a:t>
            </a:r>
          </a:p>
        </p:txBody>
      </p:sp>
      <p:sp>
        <p:nvSpPr>
          <p:cNvPr id="9" name="Text Placeholder 3">
            <a:extLst>
              <a:ext uri="{FF2B5EF4-FFF2-40B4-BE49-F238E27FC236}">
                <a16:creationId xmlns:a16="http://schemas.microsoft.com/office/drawing/2014/main" id="{0B1D4EDF-42B2-493C-A57F-400CCC550246}"/>
              </a:ext>
            </a:extLst>
          </p:cNvPr>
          <p:cNvSpPr txBox="1">
            <a:spLocks/>
          </p:cNvSpPr>
          <p:nvPr/>
        </p:nvSpPr>
        <p:spPr>
          <a:xfrm>
            <a:off x="630238" y="5895382"/>
            <a:ext cx="7883524" cy="461665"/>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The 2012 Massachusetts law authorizing commercial use of manufacturers coupons unless the drug has an “AB rated” generic equivalent also contained a sunset provision, under which the law would have been repealed on July 1, 2015. However, this date of repeal was postponed several times and ultimately extended to January 1, 2021. The state of New Jersey and New Hampshire also considered a coupon ban in 2018 and 2019, respectively.</a:t>
            </a:r>
            <a:endParaRPr lang="en-US" sz="800" u="sng" dirty="0"/>
          </a:p>
        </p:txBody>
      </p:sp>
    </p:spTree>
    <p:extLst>
      <p:ext uri="{BB962C8B-B14F-4D97-AF65-F5344CB8AC3E}">
        <p14:creationId xmlns:p14="http://schemas.microsoft.com/office/powerpoint/2010/main" val="25083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sorted pills and capsules">
            <a:extLst>
              <a:ext uri="{FF2B5EF4-FFF2-40B4-BE49-F238E27FC236}">
                <a16:creationId xmlns:a16="http://schemas.microsoft.com/office/drawing/2014/main" id="{C6CF5037-BF11-45C5-8B62-CB588D9D998C}"/>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r="3971"/>
          <a:stretch/>
        </p:blipFill>
        <p:spPr>
          <a:xfrm>
            <a:off x="1" y="0"/>
            <a:ext cx="9144000" cy="6348070"/>
          </a:xfrm>
          <a:prstGeom prst="rect">
            <a:avLst/>
          </a:prstGeom>
        </p:spPr>
      </p:pic>
      <p:sp>
        <p:nvSpPr>
          <p:cNvPr id="2" name="TextBox 1">
            <a:extLst>
              <a:ext uri="{FF2B5EF4-FFF2-40B4-BE49-F238E27FC236}">
                <a16:creationId xmlns:a16="http://schemas.microsoft.com/office/drawing/2014/main" id="{A50B438F-03C4-4B57-A34B-8BA4F124B0F9}"/>
              </a:ext>
            </a:extLst>
          </p:cNvPr>
          <p:cNvSpPr txBox="1"/>
          <p:nvPr/>
        </p:nvSpPr>
        <p:spPr>
          <a:xfrm>
            <a:off x="333287" y="1517903"/>
            <a:ext cx="8477427" cy="4261103"/>
          </a:xfrm>
          <a:prstGeom prst="rect">
            <a:avLst/>
          </a:prstGeom>
          <a:noFill/>
        </p:spPr>
        <p:txBody>
          <a:bodyPr wrap="square" rtlCol="0">
            <a:noAutofit/>
          </a:bodyPr>
          <a:lstStyle/>
          <a:p>
            <a:pPr marL="342900" indent="-342900">
              <a:spcBef>
                <a:spcPts val="1200"/>
              </a:spcBef>
              <a:buClr>
                <a:schemeClr val="tx1"/>
              </a:buCl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If Medicare’s ban on coupons were not enforced, taxpayer costs would increase by </a:t>
            </a:r>
            <a:r>
              <a:rPr lang="en-US" sz="2800" b="1" dirty="0">
                <a:solidFill>
                  <a:srgbClr val="C00000"/>
                </a:solidFill>
                <a:latin typeface="Arial" panose="020B0604020202020204" pitchFamily="34" charset="0"/>
                <a:cs typeface="Arial" panose="020B0604020202020204" pitchFamily="34" charset="0"/>
              </a:rPr>
              <a:t>$48 billion</a:t>
            </a:r>
            <a:br>
              <a:rPr lang="en-US" sz="2800" b="1" dirty="0">
                <a:solidFill>
                  <a:srgbClr val="C00000"/>
                </a:solidFill>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over a 10-year period.</a:t>
            </a:r>
          </a:p>
          <a:p>
            <a:pPr marL="342900" indent="-342900">
              <a:spcBef>
                <a:spcPts val="1200"/>
              </a:spcBef>
              <a:buClr>
                <a:schemeClr val="tx1"/>
              </a:buCl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For commercial plans offered by employers, unions, and others, coupons raise costs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by </a:t>
            </a:r>
            <a:r>
              <a:rPr lang="en-US" sz="2800" b="1" dirty="0">
                <a:solidFill>
                  <a:srgbClr val="C00000"/>
                </a:solidFill>
                <a:latin typeface="Arial" panose="020B0604020202020204" pitchFamily="34" charset="0"/>
                <a:cs typeface="Arial" panose="020B0604020202020204" pitchFamily="34" charset="0"/>
              </a:rPr>
              <a:t>$32 billion</a:t>
            </a:r>
            <a:r>
              <a:rPr lang="en-US" sz="2800" dirty="0">
                <a:latin typeface="Arial" panose="020B0604020202020204" pitchFamily="34" charset="0"/>
                <a:cs typeface="Arial" panose="020B0604020202020204" pitchFamily="34" charset="0"/>
              </a:rPr>
              <a:t>.</a:t>
            </a:r>
          </a:p>
          <a:p>
            <a:pPr marL="342900" indent="-342900">
              <a:spcBef>
                <a:spcPts val="1200"/>
              </a:spcBef>
              <a:buClr>
                <a:schemeClr val="tx1"/>
              </a:buCl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Use of coupons for 14 drugs in Massachusetts’ commercial market raised costs by an estimated </a:t>
            </a:r>
            <a:r>
              <a:rPr lang="en-US" sz="2800" b="1" dirty="0">
                <a:solidFill>
                  <a:srgbClr val="C00000"/>
                </a:solidFill>
                <a:latin typeface="Arial" panose="020B0604020202020204" pitchFamily="34" charset="0"/>
                <a:cs typeface="Arial" panose="020B0604020202020204" pitchFamily="34" charset="0"/>
              </a:rPr>
              <a:t>$45 million*</a:t>
            </a:r>
            <a:r>
              <a:rPr lang="en-US" sz="2800"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or</a:t>
            </a:r>
            <a:r>
              <a:rPr lang="en-US" sz="2800" b="1" dirty="0">
                <a:solidFill>
                  <a:srgbClr val="C00000"/>
                </a:solidFill>
                <a:latin typeface="Arial" panose="020B0604020202020204" pitchFamily="34" charset="0"/>
                <a:cs typeface="Arial" panose="020B0604020202020204" pitchFamily="34" charset="0"/>
              </a:rPr>
              <a:t> $3 million per drug</a:t>
            </a:r>
            <a:r>
              <a:rPr lang="en-US" sz="2800" dirty="0">
                <a:latin typeface="Arial" panose="020B0604020202020204" pitchFamily="34" charset="0"/>
                <a:cs typeface="Arial" panose="020B0604020202020204" pitchFamily="34" charset="0"/>
              </a:rPr>
              <a:t>.</a:t>
            </a:r>
          </a:p>
          <a:p>
            <a:pPr marL="342900" indent="-342900">
              <a:spcBef>
                <a:spcPts val="1200"/>
              </a:spcBef>
              <a:buClr>
                <a:schemeClr val="tx1"/>
              </a:buClr>
              <a:buSzPct val="1250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27CEE033-F8DA-4423-BC34-B8C1B422AB84}"/>
              </a:ext>
            </a:extLst>
          </p:cNvPr>
          <p:cNvSpPr txBox="1">
            <a:spLocks/>
          </p:cNvSpPr>
          <p:nvPr/>
        </p:nvSpPr>
        <p:spPr>
          <a:xfrm>
            <a:off x="631370" y="5779007"/>
            <a:ext cx="7883524" cy="569063"/>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 This calculation excludes the financial impact of coupons on the much larger number of drugs with generic alternatives not included among the 14 drugs, drugs with lower-cost branded alternatives, and drugs with no alternatives. See: Visante. “Drug Manufacturer Coupons Raise Costs in Medicare Part D, Hurting Vulnerable Beneficiaries.” (May 2020); Visante. “How Copay Coupons Could Raise Prescription Drug Costs By $32 Billion Over the Next Decade.” (November 2011); and Commonwealth of Massachusetts. “Prescription Drug Coupon Study: Report to the Massachusetts Legislature.” (July 2020).</a:t>
            </a:r>
            <a:endParaRPr lang="en-US" sz="800" u="sng" dirty="0"/>
          </a:p>
        </p:txBody>
      </p:sp>
      <p:sp>
        <p:nvSpPr>
          <p:cNvPr id="7" name="TextBox 6">
            <a:extLst>
              <a:ext uri="{FF2B5EF4-FFF2-40B4-BE49-F238E27FC236}">
                <a16:creationId xmlns:a16="http://schemas.microsoft.com/office/drawing/2014/main" id="{3DF1C1CE-A9A6-41BF-8388-ADA4A65085FF}"/>
              </a:ext>
            </a:extLst>
          </p:cNvPr>
          <p:cNvSpPr txBox="1"/>
          <p:nvPr/>
        </p:nvSpPr>
        <p:spPr>
          <a:xfrm>
            <a:off x="333286" y="297877"/>
            <a:ext cx="837546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What is the </a:t>
            </a:r>
            <a:r>
              <a:rPr lang="en-US" sz="3200" b="1" i="1" dirty="0">
                <a:latin typeface="Arial" panose="020B0604020202020204" pitchFamily="34" charset="0"/>
                <a:cs typeface="Arial" panose="020B0604020202020204" pitchFamily="34" charset="0"/>
              </a:rPr>
              <a:t>real </a:t>
            </a:r>
            <a:r>
              <a:rPr lang="en-US" sz="3200" b="1" dirty="0">
                <a:latin typeface="Arial" panose="020B0604020202020204" pitchFamily="34" charset="0"/>
                <a:cs typeface="Arial" panose="020B0604020202020204" pitchFamily="34" charset="0"/>
              </a:rPr>
              <a:t>impact of coupons on patients and overall drug spending?</a:t>
            </a:r>
          </a:p>
        </p:txBody>
      </p:sp>
    </p:spTree>
    <p:extLst>
      <p:ext uri="{BB962C8B-B14F-4D97-AF65-F5344CB8AC3E}">
        <p14:creationId xmlns:p14="http://schemas.microsoft.com/office/powerpoint/2010/main" val="4159599587"/>
      </p:ext>
    </p:extLst>
  </p:cSld>
  <p:clrMapOvr>
    <a:masterClrMapping/>
  </p:clrMapOvr>
</p:sld>
</file>

<file path=ppt/theme/theme1.xml><?xml version="1.0" encoding="utf-8"?>
<a:theme xmlns:a="http://schemas.openxmlformats.org/drawingml/2006/main" name="Concordia 2018 NEW PowerPoi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ordia 2018 NEW PowerPoint Theme" id="{49DD81D4-23EC-4838-9973-244E6A0AA12F}" vid="{8DA07EF4-7937-4081-966B-A217972F3A7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77500" lnSpcReduction="20000"/>
      </a:bodyPr>
      <a:lstStyle>
        <a:defPPr algn="l">
          <a:defRPr sz="1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1691</Words>
  <Application>Microsoft Office PowerPoint</Application>
  <PresentationFormat>On-screen Show (4:3)</PresentationFormat>
  <Paragraphs>98</Paragraphs>
  <Slides>17</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Calibri Light</vt:lpstr>
      <vt:lpstr>Concordia 2018 NEW PowerPoint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Payor Approaches to Reducing the Harmful Effects of Manufacturer Coupons</vt:lpstr>
      <vt:lpstr>What are Accumulator Adjustment Programs?</vt:lpstr>
      <vt:lpstr>What are Maximizer Programs?</vt:lpstr>
      <vt:lpstr>What are Specialty Drug Select Savings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Winiarek</dc:creator>
  <cp:lastModifiedBy>Claire Winiarek</cp:lastModifiedBy>
  <cp:revision>31</cp:revision>
  <cp:lastPrinted>2021-02-09T04:48:41Z</cp:lastPrinted>
  <dcterms:created xsi:type="dcterms:W3CDTF">2021-01-27T19:58:19Z</dcterms:created>
  <dcterms:modified xsi:type="dcterms:W3CDTF">2021-02-12T00:31:21Z</dcterms:modified>
</cp:coreProperties>
</file>