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692" r:id="rId3"/>
  </p:sldMasterIdLst>
  <p:notesMasterIdLst>
    <p:notesMasterId r:id="rId12"/>
  </p:notesMasterIdLst>
  <p:sldIdLst>
    <p:sldId id="256" r:id="rId4"/>
    <p:sldId id="262" r:id="rId5"/>
    <p:sldId id="284" r:id="rId6"/>
    <p:sldId id="272" r:id="rId7"/>
    <p:sldId id="273" r:id="rId8"/>
    <p:sldId id="276" r:id="rId9"/>
    <p:sldId id="28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Snyder" initials="" lastIdx="1" clrIdx="0"/>
  <p:cmAuthor id="1" name="Deloris Tinsley" initials="DT" lastIdx="8" clrIdx="1">
    <p:extLst>
      <p:ext uri="{19B8F6BF-5375-455C-9EA6-DF929625EA0E}">
        <p15:presenceInfo xmlns:p15="http://schemas.microsoft.com/office/powerpoint/2012/main" userId="S::dtinsley@pcmanet.org::2d59ae3f-1e3b-4782-aaf1-7ba255959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CD6"/>
    <a:srgbClr val="3A7DC8"/>
    <a:srgbClr val="003C71"/>
    <a:srgbClr val="045AB9"/>
    <a:srgbClr val="05A0E1"/>
    <a:srgbClr val="4472C4"/>
    <a:srgbClr val="2F98DB"/>
    <a:srgbClr val="C8D6EE"/>
    <a:srgbClr val="20ABE2"/>
    <a:srgbClr val="57C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986" autoAdjust="0"/>
    <p:restoredTop sz="96056" autoAdjust="0"/>
  </p:normalViewPr>
  <p:slideViewPr>
    <p:cSldViewPr snapToGrid="0">
      <p:cViewPr varScale="1">
        <p:scale>
          <a:sx n="98" d="100"/>
          <a:sy n="98" d="100"/>
        </p:scale>
        <p:origin x="144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Manufacturer</c:v>
                </c:pt>
              </c:strCache>
            </c:strRef>
          </c:tx>
          <c:spPr>
            <a:solidFill>
              <a:srgbClr val="4472C4">
                <a:alpha val="70000"/>
              </a:srgb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1975</c:v>
                </c:pt>
                <c:pt idx="1">
                  <c:v>1225</c:v>
                </c:pt>
                <c:pt idx="2">
                  <c:v>475</c:v>
                </c:pt>
                <c:pt idx="3">
                  <c:v>475</c:v>
                </c:pt>
                <c:pt idx="4">
                  <c:v>475</c:v>
                </c:pt>
                <c:pt idx="5">
                  <c:v>225</c:v>
                </c:pt>
                <c:pt idx="6">
                  <c:v>0</c:v>
                </c:pt>
                <c:pt idx="7">
                  <c:v>0</c:v>
                </c:pt>
                <c:pt idx="8">
                  <c:v>0</c:v>
                </c:pt>
                <c:pt idx="9">
                  <c:v>0</c:v>
                </c:pt>
                <c:pt idx="10">
                  <c:v>0</c:v>
                </c:pt>
                <c:pt idx="11">
                  <c:v>0</c:v>
                </c:pt>
              </c:numCache>
            </c:numRef>
          </c:val>
          <c:extLst>
            <c:ext xmlns:c16="http://schemas.microsoft.com/office/drawing/2014/chart" uri="{C3380CC4-5D6E-409C-BE32-E72D297353CC}">
              <c16:uniqueId val="{00000000-7BC1-4D6D-B4E9-BC159780F208}"/>
            </c:ext>
          </c:extLst>
        </c:ser>
        <c:ser>
          <c:idx val="1"/>
          <c:order val="1"/>
          <c:tx>
            <c:strRef>
              <c:f>Sheet1!$C$1</c:f>
              <c:strCache>
                <c:ptCount val="1"/>
                <c:pt idx="0">
                  <c:v>Patient</c:v>
                </c:pt>
              </c:strCache>
            </c:strRef>
          </c:tx>
          <c:spPr>
            <a:solidFill>
              <a:srgbClr val="C00000">
                <a:alpha val="70000"/>
              </a:srgb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4-7BC1-4D6D-B4E9-BC159780F208}"/>
                </c:ext>
              </c:extLst>
            </c:dLbl>
            <c:dLbl>
              <c:idx val="7"/>
              <c:delete val="1"/>
              <c:extLst>
                <c:ext xmlns:c15="http://schemas.microsoft.com/office/drawing/2012/chart" uri="{CE6537A1-D6FC-4f65-9D91-7224C49458BB}"/>
                <c:ext xmlns:c16="http://schemas.microsoft.com/office/drawing/2014/chart" uri="{C3380CC4-5D6E-409C-BE32-E72D297353CC}">
                  <c16:uniqueId val="{00000005-7BC1-4D6D-B4E9-BC159780F208}"/>
                </c:ext>
              </c:extLst>
            </c:dLbl>
            <c:dLbl>
              <c:idx val="8"/>
              <c:delete val="1"/>
              <c:extLst>
                <c:ext xmlns:c15="http://schemas.microsoft.com/office/drawing/2012/chart" uri="{CE6537A1-D6FC-4f65-9D91-7224C49458BB}"/>
                <c:ext xmlns:c16="http://schemas.microsoft.com/office/drawing/2014/chart" uri="{C3380CC4-5D6E-409C-BE32-E72D297353CC}">
                  <c16:uniqueId val="{00000006-7BC1-4D6D-B4E9-BC159780F208}"/>
                </c:ext>
              </c:extLst>
            </c:dLbl>
            <c:dLbl>
              <c:idx val="9"/>
              <c:delete val="1"/>
              <c:extLst>
                <c:ext xmlns:c15="http://schemas.microsoft.com/office/drawing/2012/chart" uri="{CE6537A1-D6FC-4f65-9D91-7224C49458BB}"/>
                <c:ext xmlns:c16="http://schemas.microsoft.com/office/drawing/2014/chart" uri="{C3380CC4-5D6E-409C-BE32-E72D297353CC}">
                  <c16:uniqueId val="{00000007-7BC1-4D6D-B4E9-BC159780F208}"/>
                </c:ext>
              </c:extLst>
            </c:dLbl>
            <c:dLbl>
              <c:idx val="10"/>
              <c:delete val="1"/>
              <c:extLst>
                <c:ext xmlns:c15="http://schemas.microsoft.com/office/drawing/2012/chart" uri="{CE6537A1-D6FC-4f65-9D91-7224C49458BB}"/>
                <c:ext xmlns:c16="http://schemas.microsoft.com/office/drawing/2014/chart" uri="{C3380CC4-5D6E-409C-BE32-E72D297353CC}">
                  <c16:uniqueId val="{00000008-7BC1-4D6D-B4E9-BC159780F208}"/>
                </c:ext>
              </c:extLst>
            </c:dLbl>
            <c:dLbl>
              <c:idx val="11"/>
              <c:delete val="1"/>
              <c:extLst>
                <c:ext xmlns:c15="http://schemas.microsoft.com/office/drawing/2012/chart" uri="{CE6537A1-D6FC-4f65-9D91-7224C49458BB}"/>
                <c:ext xmlns:c16="http://schemas.microsoft.com/office/drawing/2014/chart" uri="{C3380CC4-5D6E-409C-BE32-E72D297353CC}">
                  <c16:uniqueId val="{00000009-7BC1-4D6D-B4E9-BC159780F20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25</c:v>
                </c:pt>
                <c:pt idx="1">
                  <c:v>25</c:v>
                </c:pt>
                <c:pt idx="2">
                  <c:v>25</c:v>
                </c:pt>
                <c:pt idx="3">
                  <c:v>25</c:v>
                </c:pt>
                <c:pt idx="4">
                  <c:v>25</c:v>
                </c:pt>
                <c:pt idx="5">
                  <c:v>25</c:v>
                </c:pt>
                <c:pt idx="6">
                  <c:v>0</c:v>
                </c:pt>
                <c:pt idx="7">
                  <c:v>0</c:v>
                </c:pt>
                <c:pt idx="8">
                  <c:v>0</c:v>
                </c:pt>
                <c:pt idx="9">
                  <c:v>0</c:v>
                </c:pt>
                <c:pt idx="10">
                  <c:v>0</c:v>
                </c:pt>
                <c:pt idx="11">
                  <c:v>0</c:v>
                </c:pt>
              </c:numCache>
            </c:numRef>
          </c:val>
          <c:extLst>
            <c:ext xmlns:c16="http://schemas.microsoft.com/office/drawing/2014/chart" uri="{C3380CC4-5D6E-409C-BE32-E72D297353CC}">
              <c16:uniqueId val="{00000001-7BC1-4D6D-B4E9-BC159780F208}"/>
            </c:ext>
          </c:extLst>
        </c:ser>
        <c:ser>
          <c:idx val="2"/>
          <c:order val="2"/>
          <c:tx>
            <c:strRef>
              <c:f>Sheet1!$D$1</c:f>
              <c:strCache>
                <c:ptCount val="1"/>
                <c:pt idx="0">
                  <c:v>Employer or Other Plan Sponsor</c:v>
                </c:pt>
              </c:strCache>
            </c:strRef>
          </c:tx>
          <c:spPr>
            <a:solidFill>
              <a:schemeClr val="accent3">
                <a:alpha val="7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0" i="1"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0</c:v>
                </c:pt>
                <c:pt idx="1">
                  <c:v>750</c:v>
                </c:pt>
                <c:pt idx="2">
                  <c:v>1500</c:v>
                </c:pt>
                <c:pt idx="3">
                  <c:v>1500</c:v>
                </c:pt>
                <c:pt idx="4">
                  <c:v>1500</c:v>
                </c:pt>
                <c:pt idx="5">
                  <c:v>1750</c:v>
                </c:pt>
                <c:pt idx="6">
                  <c:v>2000</c:v>
                </c:pt>
                <c:pt idx="7">
                  <c:v>2000</c:v>
                </c:pt>
                <c:pt idx="8">
                  <c:v>2000</c:v>
                </c:pt>
                <c:pt idx="9">
                  <c:v>2000</c:v>
                </c:pt>
                <c:pt idx="10">
                  <c:v>2000</c:v>
                </c:pt>
                <c:pt idx="11">
                  <c:v>2000</c:v>
                </c:pt>
              </c:numCache>
            </c:numRef>
          </c:val>
          <c:extLst>
            <c:ext xmlns:c16="http://schemas.microsoft.com/office/drawing/2014/chart" uri="{C3380CC4-5D6E-409C-BE32-E72D297353CC}">
              <c16:uniqueId val="{00000002-7BC1-4D6D-B4E9-BC159780F208}"/>
            </c:ext>
          </c:extLst>
        </c:ser>
        <c:dLbls>
          <c:showLegendKey val="0"/>
          <c:showVal val="0"/>
          <c:showCatName val="0"/>
          <c:showSerName val="0"/>
          <c:showPercent val="0"/>
          <c:showBubbleSize val="0"/>
        </c:dLbls>
        <c:gapWidth val="50"/>
        <c:overlap val="100"/>
        <c:axId val="735736024"/>
        <c:axId val="735736680"/>
      </c:barChart>
      <c:catAx>
        <c:axId val="7357360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680"/>
        <c:crossesAt val="0"/>
        <c:auto val="1"/>
        <c:lblAlgn val="ctr"/>
        <c:lblOffset val="100"/>
        <c:noMultiLvlLbl val="0"/>
      </c:catAx>
      <c:valAx>
        <c:axId val="735736680"/>
        <c:scaling>
          <c:orientation val="minMax"/>
          <c:max val="200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02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8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Manufacturer</c:v>
                </c:pt>
              </c:strCache>
            </c:strRef>
          </c:tx>
          <c:spPr>
            <a:solidFill>
              <a:srgbClr val="4472C4">
                <a:alpha val="70000"/>
              </a:srgb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500</c:v>
                </c:pt>
                <c:pt idx="1">
                  <c:v>500</c:v>
                </c:pt>
                <c:pt idx="2">
                  <c:v>500</c:v>
                </c:pt>
                <c:pt idx="3">
                  <c:v>500</c:v>
                </c:pt>
                <c:pt idx="4">
                  <c:v>500</c:v>
                </c:pt>
                <c:pt idx="5">
                  <c:v>500</c:v>
                </c:pt>
                <c:pt idx="6">
                  <c:v>500</c:v>
                </c:pt>
                <c:pt idx="7">
                  <c:v>500</c:v>
                </c:pt>
                <c:pt idx="8">
                  <c:v>500</c:v>
                </c:pt>
                <c:pt idx="9">
                  <c:v>500</c:v>
                </c:pt>
                <c:pt idx="10">
                  <c:v>500</c:v>
                </c:pt>
                <c:pt idx="11">
                  <c:v>500</c:v>
                </c:pt>
              </c:numCache>
            </c:numRef>
          </c:val>
          <c:extLst>
            <c:ext xmlns:c16="http://schemas.microsoft.com/office/drawing/2014/chart" uri="{C3380CC4-5D6E-409C-BE32-E72D297353CC}">
              <c16:uniqueId val="{00000000-1552-45D8-A728-9A44994EAD18}"/>
            </c:ext>
          </c:extLst>
        </c:ser>
        <c:ser>
          <c:idx val="1"/>
          <c:order val="1"/>
          <c:tx>
            <c:strRef>
              <c:f>Sheet1!$C$1</c:f>
              <c:strCache>
                <c:ptCount val="1"/>
                <c:pt idx="0">
                  <c:v>Patient</c:v>
                </c:pt>
              </c:strCache>
            </c:strRef>
          </c:tx>
          <c:spPr>
            <a:solidFill>
              <a:srgbClr val="C00000">
                <a:alpha val="70000"/>
              </a:srgb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25</c:v>
                </c:pt>
                <c:pt idx="1">
                  <c:v>25</c:v>
                </c:pt>
                <c:pt idx="2">
                  <c:v>25</c:v>
                </c:pt>
                <c:pt idx="3">
                  <c:v>25</c:v>
                </c:pt>
                <c:pt idx="4">
                  <c:v>25</c:v>
                </c:pt>
                <c:pt idx="5">
                  <c:v>25</c:v>
                </c:pt>
                <c:pt idx="6">
                  <c:v>25</c:v>
                </c:pt>
                <c:pt idx="7">
                  <c:v>25</c:v>
                </c:pt>
                <c:pt idx="8">
                  <c:v>25</c:v>
                </c:pt>
                <c:pt idx="9">
                  <c:v>25</c:v>
                </c:pt>
                <c:pt idx="10">
                  <c:v>25</c:v>
                </c:pt>
                <c:pt idx="11">
                  <c:v>25</c:v>
                </c:pt>
              </c:numCache>
            </c:numRef>
          </c:val>
          <c:extLst>
            <c:ext xmlns:c16="http://schemas.microsoft.com/office/drawing/2014/chart" uri="{C3380CC4-5D6E-409C-BE32-E72D297353CC}">
              <c16:uniqueId val="{00000007-1552-45D8-A728-9A44994EAD18}"/>
            </c:ext>
          </c:extLst>
        </c:ser>
        <c:ser>
          <c:idx val="2"/>
          <c:order val="2"/>
          <c:tx>
            <c:strRef>
              <c:f>Sheet1!$D$1</c:f>
              <c:strCache>
                <c:ptCount val="1"/>
                <c:pt idx="0">
                  <c:v>Employer or Other Plan Sponsor</c:v>
                </c:pt>
              </c:strCache>
            </c:strRef>
          </c:tx>
          <c:spPr>
            <a:solidFill>
              <a:schemeClr val="accent3">
                <a:alpha val="7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0" i="1"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1475</c:v>
                </c:pt>
                <c:pt idx="1">
                  <c:v>1475</c:v>
                </c:pt>
                <c:pt idx="2">
                  <c:v>1475</c:v>
                </c:pt>
                <c:pt idx="3">
                  <c:v>1475</c:v>
                </c:pt>
                <c:pt idx="4">
                  <c:v>1475</c:v>
                </c:pt>
                <c:pt idx="5">
                  <c:v>1475</c:v>
                </c:pt>
                <c:pt idx="6">
                  <c:v>1475</c:v>
                </c:pt>
                <c:pt idx="7">
                  <c:v>1475</c:v>
                </c:pt>
                <c:pt idx="8">
                  <c:v>1475</c:v>
                </c:pt>
                <c:pt idx="9">
                  <c:v>1475</c:v>
                </c:pt>
                <c:pt idx="10">
                  <c:v>1475</c:v>
                </c:pt>
                <c:pt idx="11">
                  <c:v>1475</c:v>
                </c:pt>
              </c:numCache>
            </c:numRef>
          </c:val>
          <c:extLst>
            <c:ext xmlns:c16="http://schemas.microsoft.com/office/drawing/2014/chart" uri="{C3380CC4-5D6E-409C-BE32-E72D297353CC}">
              <c16:uniqueId val="{00000008-1552-45D8-A728-9A44994EAD18}"/>
            </c:ext>
          </c:extLst>
        </c:ser>
        <c:dLbls>
          <c:showLegendKey val="0"/>
          <c:showVal val="0"/>
          <c:showCatName val="0"/>
          <c:showSerName val="0"/>
          <c:showPercent val="0"/>
          <c:showBubbleSize val="0"/>
        </c:dLbls>
        <c:gapWidth val="50"/>
        <c:overlap val="100"/>
        <c:axId val="735736024"/>
        <c:axId val="735736680"/>
      </c:barChart>
      <c:catAx>
        <c:axId val="7357360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680"/>
        <c:crossesAt val="0"/>
        <c:auto val="1"/>
        <c:lblAlgn val="ctr"/>
        <c:lblOffset val="100"/>
        <c:noMultiLvlLbl val="0"/>
      </c:catAx>
      <c:valAx>
        <c:axId val="735736680"/>
        <c:scaling>
          <c:orientation val="minMax"/>
          <c:max val="200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02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8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0DCD2-0D53-4821-8F0F-F177790E2397}" type="datetimeFigureOut">
              <a:rPr lang="en-US" smtClean="0"/>
              <a:t>2/12/2021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3038-7169-4680-BFDB-D11EF39F1772}" type="slidenum">
              <a:rPr lang="en-US" smtClean="0"/>
              <a:t>‹#›</a:t>
            </a:fld>
            <a:endParaRPr lang="en-US"/>
          </a:p>
        </p:txBody>
      </p:sp>
    </p:spTree>
    <p:extLst>
      <p:ext uri="{BB962C8B-B14F-4D97-AF65-F5344CB8AC3E}">
        <p14:creationId xmlns:p14="http://schemas.microsoft.com/office/powerpoint/2010/main" val="49155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1</a:t>
            </a:fld>
            <a:endParaRPr lang="en-US"/>
          </a:p>
        </p:txBody>
      </p:sp>
    </p:spTree>
    <p:extLst>
      <p:ext uri="{BB962C8B-B14F-4D97-AF65-F5344CB8AC3E}">
        <p14:creationId xmlns:p14="http://schemas.microsoft.com/office/powerpoint/2010/main" val="155965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4</a:t>
            </a:fld>
            <a:endParaRPr lang="en-US"/>
          </a:p>
        </p:txBody>
      </p:sp>
    </p:spTree>
    <p:extLst>
      <p:ext uri="{BB962C8B-B14F-4D97-AF65-F5344CB8AC3E}">
        <p14:creationId xmlns:p14="http://schemas.microsoft.com/office/powerpoint/2010/main" val="416397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F501-BEC7-40A2-B1D1-5693C5CBA6F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D0C75-C2CF-4CB8-BEC8-F0F3CCEEF58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6AD1B-B949-4CCC-A774-DF0E00EFB847}"/>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5" name="Footer Placeholder 4">
            <a:extLst>
              <a:ext uri="{FF2B5EF4-FFF2-40B4-BE49-F238E27FC236}">
                <a16:creationId xmlns:a16="http://schemas.microsoft.com/office/drawing/2014/main" id="{83A33C38-D505-4A85-A533-3D06FA1C0AC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52D75-12E7-41D7-BFB2-8D79FE230CCD}"/>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113607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B0E9-C6CC-4527-85BE-69D0486F606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CD3E2A-3114-472A-9C0A-F7FDD913183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8161C-0E08-49DC-A0DD-25DC6FA9CD17}"/>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5BC329EF-E60C-4CFA-9515-11CD820AF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774C7-8395-4901-9829-C2F8B4442D80}"/>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89870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AC42-B70F-4612-8490-FC5AB9E2F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1869C-6F55-495F-B13C-311CFD47743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BEF12-B385-4D7C-8C00-08A3675C66E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4CBC9B-5CB9-48DA-ACEE-B55280DD7498}"/>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6" name="Footer Placeholder 5">
            <a:extLst>
              <a:ext uri="{FF2B5EF4-FFF2-40B4-BE49-F238E27FC236}">
                <a16:creationId xmlns:a16="http://schemas.microsoft.com/office/drawing/2014/main" id="{D73F3A02-4B52-4CD1-8FD0-F78B3674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A1C60-CA50-49F3-BC41-CF432EBDEDF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148945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F405-B54A-41E6-B012-A10375C0CA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25E22-2FAC-4C3E-958C-05ABE77847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B3649-694A-4C6F-A16E-CD68B468DC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DFEE5-9EAC-4A7B-8081-BF30B916A9D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DAA9E-6748-4779-AF1E-A46147F16CB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9600A7-4EEF-4C25-87A8-D4A432A7EC1F}"/>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8" name="Footer Placeholder 7">
            <a:extLst>
              <a:ext uri="{FF2B5EF4-FFF2-40B4-BE49-F238E27FC236}">
                <a16:creationId xmlns:a16="http://schemas.microsoft.com/office/drawing/2014/main" id="{C6F5647F-9B97-4548-AB47-CE8B1157A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F3F3A-2BD7-4F18-B490-3F1E50B4A5BA}"/>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70797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F656-5790-4B2A-8B67-AB2EFAA288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D991D9-3356-42A9-BC82-EB5EA0E33247}"/>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4" name="Footer Placeholder 3">
            <a:extLst>
              <a:ext uri="{FF2B5EF4-FFF2-40B4-BE49-F238E27FC236}">
                <a16:creationId xmlns:a16="http://schemas.microsoft.com/office/drawing/2014/main" id="{D06D3299-58C6-4A22-A13F-60E914571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44093-9B30-4910-9DDF-F7A2E1AA49B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74113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9FF46-DE67-4242-8D43-C4C14FC60332}"/>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3" name="Footer Placeholder 2">
            <a:extLst>
              <a:ext uri="{FF2B5EF4-FFF2-40B4-BE49-F238E27FC236}">
                <a16:creationId xmlns:a16="http://schemas.microsoft.com/office/drawing/2014/main" id="{72B3B67D-E085-44FB-B747-D25ED2BD6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8E3E39-BF6D-4FE0-A919-E324922EF7AD}"/>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81940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19BE-D79C-4FAE-9AE5-2FE0E72FD86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55891-E3AB-4A77-8905-61CF873053E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AC03C3-C08B-47C6-A011-0AEDDDE85F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6FB77-50D3-4EDA-BE4D-97BB5980B456}"/>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6" name="Footer Placeholder 5">
            <a:extLst>
              <a:ext uri="{FF2B5EF4-FFF2-40B4-BE49-F238E27FC236}">
                <a16:creationId xmlns:a16="http://schemas.microsoft.com/office/drawing/2014/main" id="{BD0E8959-D477-457D-9C26-E435F0662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20EFE-C890-433E-9993-BF0DDD49221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774494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0170-5A2F-4EE7-B86B-F146163858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AAE1A-3334-4336-8852-F0E4F62653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09CC9-DB9E-4B02-BBD7-67FD14D0B3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5B67D-DA70-4515-B6D8-989426DC4541}"/>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6" name="Footer Placeholder 5">
            <a:extLst>
              <a:ext uri="{FF2B5EF4-FFF2-40B4-BE49-F238E27FC236}">
                <a16:creationId xmlns:a16="http://schemas.microsoft.com/office/drawing/2014/main" id="{EEED06F4-E872-4990-A49A-A2929F2E8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A6328-6CC7-4394-97D5-3D1AEDE11C1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79833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8A49-DB5D-430F-8CFC-6BE8A817C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CC8BD-A1AD-449E-B305-83039709A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5270A-F009-4313-99B0-071B6C484DDD}"/>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A089E892-6746-4D04-9FFA-DC74E009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9C038-A5E6-44A4-B231-6D67200BAD6F}"/>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327585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85E57-4574-4357-8562-DA25029AA1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9C32C-D7D1-4D3B-A1F1-BF79F72D0A8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3EFEB-EE26-48AA-BFD8-85DE047AF146}"/>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63B85DC0-F58F-45DA-A425-1685C7A62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48226-A705-4EAB-B0A1-2E4E8255506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1355782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3CA9-D7D5-47A5-B6B1-D180E649263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C83C0-4B7B-45B0-B3F0-8C6BD25116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1AAFE0-3526-414B-B98D-A729EEE3CC82}"/>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63EB14D6-CEA8-45AC-BA00-C05503EDA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7DAA6-A940-4104-A632-706D50B0EFDB}"/>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9823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EC7-039A-46FA-96F7-9A2CC7CD823C}"/>
              </a:ext>
            </a:extLst>
          </p:cNvPr>
          <p:cNvSpPr>
            <a:spLocks noGrp="1"/>
          </p:cNvSpPr>
          <p:nvPr>
            <p:ph type="title"/>
          </p:nvPr>
        </p:nvSpPr>
        <p:spPr>
          <a:xfrm>
            <a:off x="628650" y="75198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CBAF7BD-9999-496E-BE6C-18E50E8C39FD}"/>
              </a:ext>
            </a:extLst>
          </p:cNvPr>
          <p:cNvSpPr>
            <a:spLocks noGrp="1"/>
          </p:cNvSpPr>
          <p:nvPr>
            <p:ph idx="1"/>
          </p:nvPr>
        </p:nvSpPr>
        <p:spPr>
          <a:xfrm>
            <a:off x="628650" y="2212486"/>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0750D-7AC0-4C72-8264-2F6DED19074D}"/>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5" name="Footer Placeholder 4">
            <a:extLst>
              <a:ext uri="{FF2B5EF4-FFF2-40B4-BE49-F238E27FC236}">
                <a16:creationId xmlns:a16="http://schemas.microsoft.com/office/drawing/2014/main" id="{50658CC6-9D9D-4ABE-ACE0-2EC74B7E203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740BC3-64A7-45FE-AF36-765F9E3FE428}"/>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3473954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7C48-1422-4636-BECC-747CE441F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1B002-A68A-434D-9A08-587A5635F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F65E1-0CBF-4030-B80D-F5568F328E6D}"/>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7520B290-4F32-4BBF-BE91-CF8763CC2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E71DE-B5F4-4E82-8F10-548EFF162B5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058522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2506-CF56-497C-B89F-6CEB25DF1B4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56913-7D35-4152-87F1-56E76CFD477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33CC5-3B52-40EB-87A0-F2123BDFA2D5}"/>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238FA7A2-B066-4DD4-9337-54ED7301D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0BF23-D408-4005-A39D-98E9266FCC75}"/>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3186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52C8-EA90-455A-A7F7-BC1B37E1C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277BF-B119-4B13-970E-549CC3596BB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7434F-8BE2-45FE-961C-D6B482302E6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92A01-ADC7-4368-9990-20328BBA4F20}"/>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6" name="Footer Placeholder 5">
            <a:extLst>
              <a:ext uri="{FF2B5EF4-FFF2-40B4-BE49-F238E27FC236}">
                <a16:creationId xmlns:a16="http://schemas.microsoft.com/office/drawing/2014/main" id="{B1B4E002-32B6-41C2-A7B2-0B86D32C9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BCE46-94B5-4923-8264-42956572A54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276170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FA22-BC60-49C4-8C3B-FA0256291F1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79C23F-7D04-4DF8-9F4E-05AB8F5C12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94EDD-387B-4794-9B03-B068082B852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2C768-D5EF-409D-83FC-717C19F02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E3CCF-79B0-4A18-B887-091AFCB9981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B65A8-AF8C-4C3B-B09D-3AD749276C18}"/>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8" name="Footer Placeholder 7">
            <a:extLst>
              <a:ext uri="{FF2B5EF4-FFF2-40B4-BE49-F238E27FC236}">
                <a16:creationId xmlns:a16="http://schemas.microsoft.com/office/drawing/2014/main" id="{E6DC0CBA-D172-4053-9CCE-3CFE5283B8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6B26D-AEC7-443E-B940-2D612EAD84C8}"/>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98368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0B6B-283B-450B-B7B0-48863F3F3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A5271-7B72-4878-9FA1-8BC6C788227A}"/>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4" name="Footer Placeholder 3">
            <a:extLst>
              <a:ext uri="{FF2B5EF4-FFF2-40B4-BE49-F238E27FC236}">
                <a16:creationId xmlns:a16="http://schemas.microsoft.com/office/drawing/2014/main" id="{0AD517D2-E14F-47AF-BC5D-5414F9198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A98D2-2AFB-4467-810C-407AE568E66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083945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60ABA-C3FC-4735-8D0B-F3A04F21C32B}"/>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3" name="Footer Placeholder 2">
            <a:extLst>
              <a:ext uri="{FF2B5EF4-FFF2-40B4-BE49-F238E27FC236}">
                <a16:creationId xmlns:a16="http://schemas.microsoft.com/office/drawing/2014/main" id="{C80980D0-05E4-43FB-96BF-71133AE1E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3A07B5-6FFA-4134-8900-232C6FC7AED3}"/>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40957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C343-537E-449C-B657-4B4644D38D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1513A-8274-49A2-9E9E-0B918DF27F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993718-F0A2-4C00-B749-BD784E4A05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64711-21E9-4F32-B849-71CE633693BD}"/>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6" name="Footer Placeholder 5">
            <a:extLst>
              <a:ext uri="{FF2B5EF4-FFF2-40B4-BE49-F238E27FC236}">
                <a16:creationId xmlns:a16="http://schemas.microsoft.com/office/drawing/2014/main" id="{16B39FCB-6898-4AF6-9F26-FD25EC795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60592-3299-45CE-85A7-0F99A48650DD}"/>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25192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8FD5-4673-4161-B401-708AC7B00E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CA0E4-C2FD-49D6-B1E7-8669B1314A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444EF-5830-458A-8EE0-A211A0AC91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5BA48-1B85-4FE0-8391-9952A16611BE}"/>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6" name="Footer Placeholder 5">
            <a:extLst>
              <a:ext uri="{FF2B5EF4-FFF2-40B4-BE49-F238E27FC236}">
                <a16:creationId xmlns:a16="http://schemas.microsoft.com/office/drawing/2014/main" id="{56A67558-4F0B-44B5-8E3F-67AF740D1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4A6B2-40C3-414B-8673-E0F830528F67}"/>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705440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9BDB-6453-47D6-837A-31322CF4D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C5A98-2F95-4CCD-91DA-61FD1E14C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E0291-26CF-4CE7-959C-A7FC6F355F2A}"/>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0EAD25AE-C2F0-4F99-ABB4-AC058D297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EA5F0-8FCC-49CA-9F4C-DB17C3FE926D}"/>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34218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D7934-CF79-4629-A13C-5C407B05E26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87E25-31CD-4DA9-99D7-E06C5060D8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E49E5-BFAF-4C12-86E3-E12DFA186AA1}"/>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BCEC1F09-DDDF-46F8-81BC-938B72108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DC61C-C16F-49CF-9AAF-C1CBAC7F6E1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21108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689E-387E-40C1-B96C-0FAF962D66B5}"/>
              </a:ext>
            </a:extLst>
          </p:cNvPr>
          <p:cNvSpPr>
            <a:spLocks noGrp="1"/>
          </p:cNvSpPr>
          <p:nvPr>
            <p:ph type="title"/>
          </p:nvPr>
        </p:nvSpPr>
        <p:spPr>
          <a:xfrm>
            <a:off x="628650" y="1037492"/>
            <a:ext cx="7886700" cy="65319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393C63-77FC-4DDE-8C0B-60FAA28A6684}"/>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B185C-DF78-4637-A355-C3513B93FC59}"/>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65E11-6577-429E-B6DC-00BCC8688FDF}"/>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6" name="Footer Placeholder 5">
            <a:extLst>
              <a:ext uri="{FF2B5EF4-FFF2-40B4-BE49-F238E27FC236}">
                <a16:creationId xmlns:a16="http://schemas.microsoft.com/office/drawing/2014/main" id="{081CE426-03BA-47ED-9758-3A4DB5DB8C7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150D59-802E-4ADC-A34B-68E73EBA5C85}"/>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358560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222B-7DC3-4651-99DA-CE21A98607C4}"/>
              </a:ext>
            </a:extLst>
          </p:cNvPr>
          <p:cNvSpPr>
            <a:spLocks noGrp="1"/>
          </p:cNvSpPr>
          <p:nvPr>
            <p:ph type="title"/>
          </p:nvPr>
        </p:nvSpPr>
        <p:spPr>
          <a:xfrm>
            <a:off x="628650" y="1019908"/>
            <a:ext cx="7886700" cy="67078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79BCA7-0E97-4AE4-8D0E-5EFEA6E765E9}"/>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4" name="Footer Placeholder 3">
            <a:extLst>
              <a:ext uri="{FF2B5EF4-FFF2-40B4-BE49-F238E27FC236}">
                <a16:creationId xmlns:a16="http://schemas.microsoft.com/office/drawing/2014/main" id="{F560A52A-9C54-44AC-AAC0-F32B88359BD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056CD1B-FACE-4E91-8262-3D1A7F994BF7}"/>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13988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BE846-5872-4B70-B99B-018A29CCAA40}"/>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3" name="Footer Placeholder 2">
            <a:extLst>
              <a:ext uri="{FF2B5EF4-FFF2-40B4-BE49-F238E27FC236}">
                <a16:creationId xmlns:a16="http://schemas.microsoft.com/office/drawing/2014/main" id="{70672A2F-41F5-4ACA-BAAC-5F16E499FAB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9794BA-8C54-4264-9750-A0C503FA27F4}"/>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91501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F754-3713-4AC5-950E-CD70AC8D1A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39179-C012-402D-9A93-03C135322B8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96F23C-CD59-4158-A178-4AD089521DE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0B612-27F0-45E9-8A10-C047AF32D8CC}"/>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6" name="Footer Placeholder 5">
            <a:extLst>
              <a:ext uri="{FF2B5EF4-FFF2-40B4-BE49-F238E27FC236}">
                <a16:creationId xmlns:a16="http://schemas.microsoft.com/office/drawing/2014/main" id="{94D05830-A2BD-4A30-AA0B-0D246A91F44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7C00DF-207E-4581-9CBA-43E92445DBD3}"/>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242366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40F2-5242-48B8-BA77-22CB82A58824}"/>
              </a:ext>
            </a:extLst>
          </p:cNvPr>
          <p:cNvSpPr>
            <a:spLocks noGrp="1"/>
          </p:cNvSpPr>
          <p:nvPr>
            <p:ph type="title"/>
          </p:nvPr>
        </p:nvSpPr>
        <p:spPr>
          <a:xfrm>
            <a:off x="628650" y="967154"/>
            <a:ext cx="7886700" cy="7235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1CEE02-60FE-4097-9BB8-778C3486AD24}"/>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4" name="Footer Placeholder 3">
            <a:extLst>
              <a:ext uri="{FF2B5EF4-FFF2-40B4-BE49-F238E27FC236}">
                <a16:creationId xmlns:a16="http://schemas.microsoft.com/office/drawing/2014/main" id="{B2A55E64-4119-4798-AD13-0166DB6E51A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DD8A1B-A73D-48A9-AC87-773F6720D011}"/>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42692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7F79-DCED-473C-96B5-C6FA6FA253A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B795F-783A-49E8-AB17-F1FCF99647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DAABE-4FD4-4A29-B432-D95D40A8AD1E}"/>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B4A7E6A8-8418-4377-B459-BBD2B55E9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9E61B-8F0A-4D41-8CFC-A866B088DA8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02080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F90F-BF04-4F9E-B08B-3A802E29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B8F52-E997-43C7-99C6-2E018430A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32B5-6047-4A62-823B-CA5CC1FADEDF}"/>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375ADA89-13FC-482D-9695-4CEEB8582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BD066-13E1-408E-94FC-D82DE15E1304}"/>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38303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907C49-3CC0-40AD-ADE0-F234ABA0496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6" r="62994"/>
          <a:stretch/>
        </p:blipFill>
        <p:spPr>
          <a:xfrm>
            <a:off x="0" y="0"/>
            <a:ext cx="3383280" cy="6858000"/>
          </a:xfrm>
          <a:prstGeom prst="rect">
            <a:avLst/>
          </a:prstGeom>
        </p:spPr>
      </p:pic>
      <p:pic>
        <p:nvPicPr>
          <p:cNvPr id="10" name="Picture 4">
            <a:extLst>
              <a:ext uri="{FF2B5EF4-FFF2-40B4-BE49-F238E27FC236}">
                <a16:creationId xmlns:a16="http://schemas.microsoft.com/office/drawing/2014/main" id="{4E13FB41-D375-49F0-B1AA-6E5C30E616D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180000" y="3000131"/>
            <a:ext cx="3023281" cy="85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67913A4-E1DD-4126-924F-D5AA7735237A}"/>
              </a:ext>
            </a:extLst>
          </p:cNvPr>
          <p:cNvCxnSpPr/>
          <p:nvPr userDrawn="1"/>
        </p:nvCxnSpPr>
        <p:spPr>
          <a:xfrm>
            <a:off x="3383280" y="0"/>
            <a:ext cx="0" cy="685800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4001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4C2F2-6D29-4CDB-A23E-CB34CB1262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BDA999-133E-46BC-90B3-8CAC583088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25B8B-AE34-4FCC-9400-459A563520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02433D16-FA5D-4402-A644-F143F1CBE8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F0EA6-6FC7-447A-BBCF-1DC1196D5CA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FBD47-36A7-4EBC-B071-6A4FBF245879}" type="slidenum">
              <a:rPr lang="en-US" smtClean="0"/>
              <a:t>‹#›</a:t>
            </a:fld>
            <a:endParaRPr lang="en-US"/>
          </a:p>
        </p:txBody>
      </p:sp>
      <p:cxnSp>
        <p:nvCxnSpPr>
          <p:cNvPr id="7" name="Straight Connector 6">
            <a:extLst>
              <a:ext uri="{FF2B5EF4-FFF2-40B4-BE49-F238E27FC236}">
                <a16:creationId xmlns:a16="http://schemas.microsoft.com/office/drawing/2014/main" id="{F22EE521-2FCA-4D26-B1B7-54F0FDD04117}"/>
              </a:ext>
            </a:extLst>
          </p:cNvPr>
          <p:cNvCxnSpPr/>
          <p:nvPr userDrawn="1"/>
        </p:nvCxnSpPr>
        <p:spPr>
          <a:xfrm>
            <a:off x="457200" y="6350000"/>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4">
            <a:extLst>
              <a:ext uri="{FF2B5EF4-FFF2-40B4-BE49-F238E27FC236}">
                <a16:creationId xmlns:a16="http://schemas.microsoft.com/office/drawing/2014/main" id="{6719BD1E-8F28-4912-8E48-0AB6BE05CCC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918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555D3B-E308-476A-A886-B494DA6F00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8D56ABD2-E6AA-47C1-8E95-890576D2D2D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B2E6D2-C2C4-4C40-9F23-5ED3FB23A9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144B8-9E82-4CF6-88BA-1E992E2FF2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25FB0A1A-9C10-4782-8525-625999A9A8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483E54-E584-4E16-8957-BA2C021E104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699B-C0EA-4321-8622-5AFCE4228F6D}" type="slidenum">
              <a:rPr lang="en-US" smtClean="0"/>
              <a:t>‹#›</a:t>
            </a:fld>
            <a:endParaRPr lang="en-US"/>
          </a:p>
        </p:txBody>
      </p:sp>
    </p:spTree>
    <p:extLst>
      <p:ext uri="{BB962C8B-B14F-4D97-AF65-F5344CB8AC3E}">
        <p14:creationId xmlns:p14="http://schemas.microsoft.com/office/powerpoint/2010/main" val="18004249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FDF70-8A16-4435-979D-F9E4B6FCDE33}"/>
              </a:ext>
            </a:extLst>
          </p:cNvPr>
          <p:cNvPicPr>
            <a:picLocks noChangeAspect="1"/>
          </p:cNvPicPr>
          <p:nvPr/>
        </p:nvPicPr>
        <p:blipFill rotWithShape="1">
          <a:blip r:embed="rId3">
            <a:extLst>
              <a:ext uri="{28A0092B-C50C-407E-A947-70E740481C1C}">
                <a14:useLocalDpi xmlns:a14="http://schemas.microsoft.com/office/drawing/2010/main" val="0"/>
              </a:ext>
            </a:extLst>
          </a:blip>
          <a:srcRect l="23686" t="21164"/>
          <a:stretch/>
        </p:blipFill>
        <p:spPr>
          <a:xfrm>
            <a:off x="3501128" y="3003620"/>
            <a:ext cx="5642872" cy="3859823"/>
          </a:xfrm>
          <a:prstGeom prst="rect">
            <a:avLst/>
          </a:prstGeom>
        </p:spPr>
      </p:pic>
      <p:sp>
        <p:nvSpPr>
          <p:cNvPr id="6" name="Title 1">
            <a:extLst>
              <a:ext uri="{FF2B5EF4-FFF2-40B4-BE49-F238E27FC236}">
                <a16:creationId xmlns:a16="http://schemas.microsoft.com/office/drawing/2014/main" id="{F7812D67-374E-44DC-A7DC-557FD8F07AD3}"/>
              </a:ext>
            </a:extLst>
          </p:cNvPr>
          <p:cNvSpPr txBox="1">
            <a:spLocks/>
          </p:cNvSpPr>
          <p:nvPr/>
        </p:nvSpPr>
        <p:spPr>
          <a:xfrm>
            <a:off x="3501128" y="685801"/>
            <a:ext cx="5283364" cy="24011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solidFill>
                <a:latin typeface="Arial" panose="020B0604020202020204" pitchFamily="34" charset="0"/>
                <a:cs typeface="Arial" panose="020B0604020202020204" pitchFamily="34" charset="0"/>
              </a:rPr>
              <a:t>Payor Approaches to Reducing the Harm of Manufacturer Coupons</a:t>
            </a:r>
          </a:p>
          <a:p>
            <a:r>
              <a:rPr lang="en-US" sz="1800" dirty="0">
                <a:latin typeface="Arial" panose="020B0604020202020204" pitchFamily="34" charset="0"/>
                <a:cs typeface="Arial" panose="020B0604020202020204" pitchFamily="34" charset="0"/>
              </a:rPr>
              <a:t>Coupons increase prescription drug costs by $32 billion over a decade. Here’s how employers and other plan sponsors are working to mitigate these costly manufacturer marketing tactics.</a:t>
            </a:r>
          </a:p>
        </p:txBody>
      </p:sp>
      <p:pic>
        <p:nvPicPr>
          <p:cNvPr id="4" name="Picture 3">
            <a:extLst>
              <a:ext uri="{FF2B5EF4-FFF2-40B4-BE49-F238E27FC236}">
                <a16:creationId xmlns:a16="http://schemas.microsoft.com/office/drawing/2014/main" id="{25C4495E-D08E-4F81-B31F-CEC95457F8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84820" y="6655435"/>
            <a:ext cx="1059180" cy="202565"/>
          </a:xfrm>
          <a:prstGeom prst="rect">
            <a:avLst/>
          </a:prstGeom>
          <a:noFill/>
          <a:ln>
            <a:noFill/>
          </a:ln>
        </p:spPr>
      </p:pic>
    </p:spTree>
    <p:extLst>
      <p:ext uri="{BB962C8B-B14F-4D97-AF65-F5344CB8AC3E}">
        <p14:creationId xmlns:p14="http://schemas.microsoft.com/office/powerpoint/2010/main" val="287786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AAE57-B4BB-4E2B-B888-83EE3A71760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318" t="-1" b="13216"/>
          <a:stretch/>
        </p:blipFill>
        <p:spPr>
          <a:xfrm>
            <a:off x="-36576" y="-10886"/>
            <a:ext cx="9217152" cy="6378050"/>
          </a:xfrm>
          <a:prstGeom prst="rect">
            <a:avLst/>
          </a:prstGeom>
        </p:spPr>
      </p:pic>
      <p:sp>
        <p:nvSpPr>
          <p:cNvPr id="4" name="TextBox 3">
            <a:extLst>
              <a:ext uri="{FF2B5EF4-FFF2-40B4-BE49-F238E27FC236}">
                <a16:creationId xmlns:a16="http://schemas.microsoft.com/office/drawing/2014/main" id="{85CF69EC-9E55-4369-B85A-63C3AB2F9DCE}"/>
              </a:ext>
            </a:extLst>
          </p:cNvPr>
          <p:cNvSpPr txBox="1"/>
          <p:nvPr/>
        </p:nvSpPr>
        <p:spPr>
          <a:xfrm>
            <a:off x="346104" y="393106"/>
            <a:ext cx="5053210" cy="1938992"/>
          </a:xfrm>
          <a:prstGeom prst="rect">
            <a:avLst/>
          </a:prstGeom>
          <a:noFill/>
        </p:spPr>
        <p:txBody>
          <a:bodyPr wrap="square" rtlCol="0">
            <a:spAutoFit/>
          </a:bodyPr>
          <a:lstStyle/>
          <a:p>
            <a:r>
              <a:rPr lang="en-US" sz="2400" b="1" i="0" u="none" strike="noStrike" baseline="0" dirty="0">
                <a:latin typeface="Arial" panose="020B0604020202020204" pitchFamily="34" charset="0"/>
                <a:cs typeface="Arial" panose="020B0604020202020204" pitchFamily="34" charset="0"/>
              </a:rPr>
              <a:t>While coupons may help some patients afford their prescription drugs by temporarily reducing OOP </a:t>
            </a:r>
            <a:r>
              <a:rPr lang="en-US" sz="2400" b="1" dirty="0">
                <a:latin typeface="Arial" panose="020B0604020202020204" pitchFamily="34" charset="0"/>
                <a:cs typeface="Arial" panose="020B0604020202020204" pitchFamily="34" charset="0"/>
              </a:rPr>
              <a:t>prescription drug </a:t>
            </a:r>
            <a:r>
              <a:rPr lang="en-US" sz="2400" b="1" i="0" u="none" strike="noStrike" baseline="0" dirty="0">
                <a:latin typeface="Arial" panose="020B0604020202020204" pitchFamily="34" charset="0"/>
                <a:cs typeface="Arial" panose="020B0604020202020204" pitchFamily="34" charset="0"/>
              </a:rPr>
              <a:t>costs, they do not reduce </a:t>
            </a:r>
            <a:r>
              <a:rPr lang="en-US" sz="2400" b="1" i="1" u="none" strike="noStrike" baseline="0" dirty="0">
                <a:latin typeface="Arial" panose="020B0604020202020204" pitchFamily="34" charset="0"/>
                <a:cs typeface="Arial" panose="020B0604020202020204" pitchFamily="34" charset="0"/>
              </a:rPr>
              <a:t>actual </a:t>
            </a:r>
            <a:r>
              <a:rPr lang="en-US" sz="2400" b="1" i="0" u="none" strike="noStrike" baseline="0" dirty="0">
                <a:latin typeface="Arial" panose="020B0604020202020204" pitchFamily="34" charset="0"/>
                <a:cs typeface="Arial" panose="020B0604020202020204" pitchFamily="34" charset="0"/>
              </a:rPr>
              <a:t>costs.</a:t>
            </a:r>
            <a:endParaRPr lang="en-US" sz="24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CA270829-83C0-461F-84BE-6DCD4B2A38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956" y="2295525"/>
            <a:ext cx="3505200" cy="2724150"/>
          </a:xfrm>
          <a:prstGeom prst="rect">
            <a:avLst/>
          </a:prstGeom>
        </p:spPr>
      </p:pic>
      <p:sp>
        <p:nvSpPr>
          <p:cNvPr id="8" name="TextBox 7">
            <a:extLst>
              <a:ext uri="{FF2B5EF4-FFF2-40B4-BE49-F238E27FC236}">
                <a16:creationId xmlns:a16="http://schemas.microsoft.com/office/drawing/2014/main" id="{117926F2-2A2F-473C-AEE2-F651BC50530D}"/>
              </a:ext>
            </a:extLst>
          </p:cNvPr>
          <p:cNvSpPr txBox="1"/>
          <p:nvPr/>
        </p:nvSpPr>
        <p:spPr>
          <a:xfrm>
            <a:off x="-36576" y="5416359"/>
            <a:ext cx="9180576" cy="954107"/>
          </a:xfrm>
          <a:prstGeom prst="rect">
            <a:avLst/>
          </a:prstGeom>
          <a:noFill/>
        </p:spPr>
        <p:txBody>
          <a:bodyPr wrap="square" rtlCol="0">
            <a:spAutoFit/>
          </a:bodyPr>
          <a:lstStyle/>
          <a:p>
            <a:pPr algn="ctr"/>
            <a:r>
              <a:rPr lang="en-US" sz="2800" b="1" i="0" u="none" strike="noStrike" baseline="0" dirty="0">
                <a:solidFill>
                  <a:srgbClr val="C00000"/>
                </a:solidFill>
                <a:latin typeface="Arial" panose="020B0604020202020204" pitchFamily="34" charset="0"/>
                <a:cs typeface="Arial" panose="020B0604020202020204" pitchFamily="34" charset="0"/>
              </a:rPr>
              <a:t>Coupons raise drug costs for </a:t>
            </a:r>
            <a:r>
              <a:rPr lang="en-US" sz="2800" b="1" i="1" u="none" strike="noStrike" baseline="0" dirty="0">
                <a:solidFill>
                  <a:srgbClr val="C00000"/>
                </a:solidFill>
                <a:latin typeface="Arial" panose="020B0604020202020204" pitchFamily="34" charset="0"/>
                <a:cs typeface="Arial" panose="020B0604020202020204" pitchFamily="34" charset="0"/>
              </a:rPr>
              <a:t>everyone</a:t>
            </a:r>
            <a:r>
              <a:rPr lang="en-US" sz="2800" b="1" i="0" u="none" strike="noStrike" baseline="0" dirty="0">
                <a:solidFill>
                  <a:srgbClr val="C00000"/>
                </a:solidFill>
                <a:latin typeface="Arial" panose="020B0604020202020204" pitchFamily="34" charset="0"/>
                <a:cs typeface="Arial" panose="020B0604020202020204" pitchFamily="34" charset="0"/>
              </a:rPr>
              <a:t> while increasing profits for manufacturers.</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33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accessory&#10;&#10;Description automatically generated">
            <a:extLst>
              <a:ext uri="{FF2B5EF4-FFF2-40B4-BE49-F238E27FC236}">
                <a16:creationId xmlns:a16="http://schemas.microsoft.com/office/drawing/2014/main" id="{B052E70D-2BCD-4CCB-9864-FCC217359B4E}"/>
              </a:ext>
            </a:extLst>
          </p:cNvPr>
          <p:cNvPicPr>
            <a:picLocks noChangeAspect="1"/>
          </p:cNvPicPr>
          <p:nvPr/>
        </p:nvPicPr>
        <p:blipFill rotWithShape="1">
          <a:blip r:embed="rId2">
            <a:extLst>
              <a:ext uri="{28A0092B-C50C-407E-A947-70E740481C1C}">
                <a14:useLocalDpi xmlns:a14="http://schemas.microsoft.com/office/drawing/2010/main" val="0"/>
              </a:ext>
            </a:extLst>
          </a:blip>
          <a:srcRect t="28188" b="1101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860D1D3F-BB8B-4E51-9688-45B08E325844}"/>
              </a:ext>
            </a:extLst>
          </p:cNvPr>
          <p:cNvSpPr txBox="1"/>
          <p:nvPr/>
        </p:nvSpPr>
        <p:spPr>
          <a:xfrm>
            <a:off x="346104" y="228332"/>
            <a:ext cx="4585125" cy="3108543"/>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Going outside of the plan benefit to use coupons poses safety risks and deprives patients of critical clinical services that improve health outcomes.</a:t>
            </a:r>
          </a:p>
        </p:txBody>
      </p:sp>
      <p:sp>
        <p:nvSpPr>
          <p:cNvPr id="5" name="TextBox 4">
            <a:extLst>
              <a:ext uri="{FF2B5EF4-FFF2-40B4-BE49-F238E27FC236}">
                <a16:creationId xmlns:a16="http://schemas.microsoft.com/office/drawing/2014/main" id="{03443579-F34B-434B-ABEB-2EF82C71E758}"/>
              </a:ext>
            </a:extLst>
          </p:cNvPr>
          <p:cNvSpPr txBox="1"/>
          <p:nvPr/>
        </p:nvSpPr>
        <p:spPr>
          <a:xfrm>
            <a:off x="346103" y="3665218"/>
            <a:ext cx="2957813" cy="2677656"/>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These services are only possible when plans have full visibility into patients’ drug regimens.</a:t>
            </a:r>
          </a:p>
        </p:txBody>
      </p:sp>
      <p:sp>
        <p:nvSpPr>
          <p:cNvPr id="7" name="TextBox 6">
            <a:extLst>
              <a:ext uri="{FF2B5EF4-FFF2-40B4-BE49-F238E27FC236}">
                <a16:creationId xmlns:a16="http://schemas.microsoft.com/office/drawing/2014/main" id="{7D6C6A54-31C2-411D-8360-71FFB969ECF8}"/>
              </a:ext>
            </a:extLst>
          </p:cNvPr>
          <p:cNvSpPr txBox="1"/>
          <p:nvPr/>
        </p:nvSpPr>
        <p:spPr>
          <a:xfrm>
            <a:off x="3303916" y="3810640"/>
            <a:ext cx="5493979" cy="2477601"/>
          </a:xfrm>
          <a:prstGeom prst="rect">
            <a:avLst/>
          </a:prstGeom>
          <a:noFill/>
        </p:spPr>
        <p:txBody>
          <a:bodyPr wrap="square" rtlCol="0">
            <a:spAutoFit/>
          </a:bodyPr>
          <a:lstStyle/>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Preventing adverse drug events and errors</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Improving drug therapy and patient adherence to treatment plans</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Reducing gaps in patient education and engagement</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Assisting physicians in managing complex medication regimens</a:t>
            </a:r>
          </a:p>
        </p:txBody>
      </p:sp>
    </p:spTree>
    <p:extLst>
      <p:ext uri="{BB962C8B-B14F-4D97-AF65-F5344CB8AC3E}">
        <p14:creationId xmlns:p14="http://schemas.microsoft.com/office/powerpoint/2010/main" val="28864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737EE-8F76-4F6E-B209-BDA263EC6176}"/>
              </a:ext>
            </a:extLst>
          </p:cNvPr>
          <p:cNvPicPr>
            <a:picLocks noChangeAspect="1"/>
          </p:cNvPicPr>
          <p:nvPr/>
        </p:nvPicPr>
        <p:blipFill>
          <a:blip r:embed="rId3">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flipH="1">
            <a:off x="-2565" y="2532455"/>
            <a:ext cx="5976094" cy="4006547"/>
          </a:xfrm>
          <a:prstGeom prst="rect">
            <a:avLst/>
          </a:prstGeom>
        </p:spPr>
      </p:pic>
      <p:sp>
        <p:nvSpPr>
          <p:cNvPr id="2" name="Title 1">
            <a:extLst>
              <a:ext uri="{FF2B5EF4-FFF2-40B4-BE49-F238E27FC236}">
                <a16:creationId xmlns:a16="http://schemas.microsoft.com/office/drawing/2014/main" id="{566522BF-44F6-48DE-B3B5-D209BE4C6129}"/>
              </a:ext>
            </a:extLst>
          </p:cNvPr>
          <p:cNvSpPr>
            <a:spLocks noGrp="1"/>
          </p:cNvSpPr>
          <p:nvPr>
            <p:ph type="title"/>
          </p:nvPr>
        </p:nvSpPr>
        <p:spPr>
          <a:xfrm>
            <a:off x="630238" y="595402"/>
            <a:ext cx="5282882" cy="928598"/>
          </a:xfrm>
        </p:spPr>
        <p:txBody>
          <a:bodyPr>
            <a:noAutofit/>
          </a:bodyPr>
          <a:lstStyle/>
          <a:p>
            <a:r>
              <a:rPr lang="en-US" b="1" dirty="0">
                <a:latin typeface="Arial" panose="020B0604020202020204" pitchFamily="34" charset="0"/>
                <a:cs typeface="Arial" panose="020B0604020202020204" pitchFamily="34" charset="0"/>
              </a:rPr>
              <a:t>What are Accumulator Adjustment Programs?</a:t>
            </a:r>
            <a:endParaRPr lang="en-US" dirty="0"/>
          </a:p>
        </p:txBody>
      </p:sp>
      <p:sp>
        <p:nvSpPr>
          <p:cNvPr id="4" name="Text Placeholder 3">
            <a:extLst>
              <a:ext uri="{FF2B5EF4-FFF2-40B4-BE49-F238E27FC236}">
                <a16:creationId xmlns:a16="http://schemas.microsoft.com/office/drawing/2014/main" id="{E8017599-9318-43E8-9703-54D0D12658B0}"/>
              </a:ext>
            </a:extLst>
          </p:cNvPr>
          <p:cNvSpPr>
            <a:spLocks noGrp="1"/>
          </p:cNvSpPr>
          <p:nvPr>
            <p:ph type="body" sz="half" idx="2"/>
          </p:nvPr>
        </p:nvSpPr>
        <p:spPr>
          <a:xfrm>
            <a:off x="630238" y="1524000"/>
            <a:ext cx="4629183" cy="4344988"/>
          </a:xfrm>
        </p:spPr>
        <p:txBody>
          <a:bodyPr>
            <a:noAutofit/>
          </a:bodyPr>
          <a:lstStyle/>
          <a:p>
            <a:pPr>
              <a:buClr>
                <a:srgbClr val="C00000"/>
              </a:buClr>
            </a:pPr>
            <a:r>
              <a:rPr lang="en-US" sz="2400" dirty="0">
                <a:latin typeface="Arial" panose="020B0604020202020204" pitchFamily="34" charset="0"/>
                <a:cs typeface="Arial" panose="020B0604020202020204" pitchFamily="34" charset="0"/>
              </a:rPr>
              <a:t>Sometimes called “coupon adjustment” or “out-of-pocket protection,” accumulator adjustment programs ensure the integrity of the benefit design and member cost-sharing requirements by </a:t>
            </a:r>
            <a:r>
              <a:rPr lang="en-US" sz="2400" b="1" dirty="0">
                <a:solidFill>
                  <a:srgbClr val="C00000"/>
                </a:solidFill>
                <a:latin typeface="Arial" panose="020B0604020202020204" pitchFamily="34" charset="0"/>
                <a:cs typeface="Arial" panose="020B0604020202020204" pitchFamily="34" charset="0"/>
              </a:rPr>
              <a:t>excluding manufacturer coupons and other forms of patient assistance </a:t>
            </a:r>
            <a:r>
              <a:rPr lang="en-US" sz="2400" dirty="0">
                <a:latin typeface="Arial" panose="020B0604020202020204" pitchFamily="34" charset="0"/>
                <a:cs typeface="Arial" panose="020B0604020202020204" pitchFamily="34" charset="0"/>
              </a:rPr>
              <a:t>from the deductible and out-of-pocket maximum amounts.*</a:t>
            </a:r>
          </a:p>
        </p:txBody>
      </p:sp>
      <p:sp>
        <p:nvSpPr>
          <p:cNvPr id="6" name="Text Placeholder 3">
            <a:extLst>
              <a:ext uri="{FF2B5EF4-FFF2-40B4-BE49-F238E27FC236}">
                <a16:creationId xmlns:a16="http://schemas.microsoft.com/office/drawing/2014/main" id="{88D106D4-33DA-4567-AB1A-76FDDD7CB269}"/>
              </a:ext>
            </a:extLst>
          </p:cNvPr>
          <p:cNvSpPr txBox="1">
            <a:spLocks/>
          </p:cNvSpPr>
          <p:nvPr/>
        </p:nvSpPr>
        <p:spPr>
          <a:xfrm>
            <a:off x="630238" y="5862503"/>
            <a:ext cx="7883524" cy="478472"/>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 Federal regulations currently permit adjustment programs in the commercial market, including for fully insured, ERISA, ACA, and non-ACA regulated plans; EGWP, Medicaid, and Medicare plans are ineligible. ^ Other surveys suggest the figure may be as high as 75% of employers of all sizes and 54% of large employers. Source: National Business Group on Health, 2019.</a:t>
            </a:r>
          </a:p>
        </p:txBody>
      </p:sp>
      <p:sp>
        <p:nvSpPr>
          <p:cNvPr id="7" name="Text Placeholder 3">
            <a:extLst>
              <a:ext uri="{FF2B5EF4-FFF2-40B4-BE49-F238E27FC236}">
                <a16:creationId xmlns:a16="http://schemas.microsoft.com/office/drawing/2014/main" id="{68B3F692-A999-462C-9DFF-186919E14895}"/>
              </a:ext>
            </a:extLst>
          </p:cNvPr>
          <p:cNvSpPr txBox="1">
            <a:spLocks/>
          </p:cNvSpPr>
          <p:nvPr/>
        </p:nvSpPr>
        <p:spPr>
          <a:xfrm>
            <a:off x="5913120" y="595402"/>
            <a:ext cx="2600642" cy="5209975"/>
          </a:xfrm>
          <a:prstGeom prst="rect">
            <a:avLst/>
          </a:prstGeom>
          <a:solidFill>
            <a:srgbClr val="C00000"/>
          </a:solid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500" b="1"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Highlights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Mitigates the harmful impact of manufacturer coupons on overall plan costs and member premiums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Most common among employer-sponsored high-deductible health plans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Survey of large employers suggest half adopted or considered an accumulator in 2019 to help lower premiums and plan costs^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Requires payor visibility into use of coupons</a:t>
            </a: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30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737EE-8F76-4F6E-B209-BDA263EC6176}"/>
              </a:ext>
            </a:extLst>
          </p:cNvPr>
          <p:cNvPicPr>
            <a:picLocks noChangeAspect="1"/>
          </p:cNvPicPr>
          <p:nvPr/>
        </p:nvPicPr>
        <p:blipFill>
          <a:blip r:embed="rId2">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flipH="1">
            <a:off x="-2565" y="2532455"/>
            <a:ext cx="5976094" cy="4006547"/>
          </a:xfrm>
          <a:prstGeom prst="rect">
            <a:avLst/>
          </a:prstGeom>
        </p:spPr>
      </p:pic>
      <p:sp>
        <p:nvSpPr>
          <p:cNvPr id="2" name="Title 1">
            <a:extLst>
              <a:ext uri="{FF2B5EF4-FFF2-40B4-BE49-F238E27FC236}">
                <a16:creationId xmlns:a16="http://schemas.microsoft.com/office/drawing/2014/main" id="{566522BF-44F6-48DE-B3B5-D209BE4C6129}"/>
              </a:ext>
            </a:extLst>
          </p:cNvPr>
          <p:cNvSpPr>
            <a:spLocks noGrp="1"/>
          </p:cNvSpPr>
          <p:nvPr>
            <p:ph type="title"/>
          </p:nvPr>
        </p:nvSpPr>
        <p:spPr>
          <a:xfrm>
            <a:off x="630238" y="595402"/>
            <a:ext cx="5282882" cy="922113"/>
          </a:xfrm>
        </p:spPr>
        <p:txBody>
          <a:bodyPr>
            <a:noAutofit/>
          </a:bodyPr>
          <a:lstStyle/>
          <a:p>
            <a:r>
              <a:rPr lang="en-US" b="1" dirty="0">
                <a:latin typeface="Arial" panose="020B0604020202020204" pitchFamily="34" charset="0"/>
                <a:cs typeface="Arial" panose="020B0604020202020204" pitchFamily="34" charset="0"/>
              </a:rPr>
              <a:t>What are Maximizer Programs?</a:t>
            </a:r>
            <a:endParaRPr lang="en-US" dirty="0"/>
          </a:p>
        </p:txBody>
      </p:sp>
      <p:sp>
        <p:nvSpPr>
          <p:cNvPr id="4" name="Text Placeholder 3">
            <a:extLst>
              <a:ext uri="{FF2B5EF4-FFF2-40B4-BE49-F238E27FC236}">
                <a16:creationId xmlns:a16="http://schemas.microsoft.com/office/drawing/2014/main" id="{E8017599-9318-43E8-9703-54D0D12658B0}"/>
              </a:ext>
            </a:extLst>
          </p:cNvPr>
          <p:cNvSpPr>
            <a:spLocks noGrp="1"/>
          </p:cNvSpPr>
          <p:nvPr>
            <p:ph type="body" sz="half" idx="2"/>
          </p:nvPr>
        </p:nvSpPr>
        <p:spPr>
          <a:xfrm>
            <a:off x="630237" y="1524000"/>
            <a:ext cx="5061903" cy="4344988"/>
          </a:xfrm>
        </p:spPr>
        <p:txBody>
          <a:bodyPr>
            <a:noAutofit/>
          </a:bodyPr>
          <a:lstStyle/>
          <a:p>
            <a:pPr>
              <a:buClr>
                <a:srgbClr val="C00000"/>
              </a:buClr>
            </a:pPr>
            <a:r>
              <a:rPr lang="en-US" sz="2400" dirty="0">
                <a:latin typeface="Arial" panose="020B0604020202020204" pitchFamily="34" charset="0"/>
                <a:cs typeface="Arial" panose="020B0604020202020204" pitchFamily="34" charset="0"/>
              </a:rPr>
              <a:t>Sometimes called “variable copay” programs and often combined with accumulator adjustment, maximizer programs </a:t>
            </a:r>
            <a:r>
              <a:rPr lang="en-US" sz="2400" b="1" dirty="0">
                <a:solidFill>
                  <a:srgbClr val="C00000"/>
                </a:solidFill>
                <a:latin typeface="Arial" panose="020B0604020202020204" pitchFamily="34" charset="0"/>
                <a:cs typeface="Arial" panose="020B0604020202020204" pitchFamily="34" charset="0"/>
              </a:rPr>
              <a:t>set the member cost-sharing amount to the maximum value of available manufacturer coupons </a:t>
            </a:r>
            <a:r>
              <a:rPr lang="en-US" sz="2400" dirty="0">
                <a:latin typeface="Arial" panose="020B0604020202020204" pitchFamily="34" charset="0"/>
                <a:cs typeface="Arial" panose="020B0604020202020204" pitchFamily="34" charset="0"/>
              </a:rPr>
              <a:t>for that drug. This drug-specific cost-sharing requirement may revert to the standard plan design if coupons become unavailable, are exhausted, or the member does not use them.</a:t>
            </a:r>
          </a:p>
        </p:txBody>
      </p:sp>
      <p:sp>
        <p:nvSpPr>
          <p:cNvPr id="6" name="Text Placeholder 3">
            <a:extLst>
              <a:ext uri="{FF2B5EF4-FFF2-40B4-BE49-F238E27FC236}">
                <a16:creationId xmlns:a16="http://schemas.microsoft.com/office/drawing/2014/main" id="{88D106D4-33DA-4567-AB1A-76FDDD7CB269}"/>
              </a:ext>
            </a:extLst>
          </p:cNvPr>
          <p:cNvSpPr txBox="1">
            <a:spLocks/>
          </p:cNvSpPr>
          <p:nvPr/>
        </p:nvSpPr>
        <p:spPr>
          <a:xfrm>
            <a:off x="630238" y="5881957"/>
            <a:ext cx="7883524" cy="464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800" dirty="0">
                <a:latin typeface="Arial" panose="020B0604020202020204" pitchFamily="34" charset="0"/>
                <a:cs typeface="Arial" panose="020B0604020202020204" pitchFamily="34" charset="0"/>
              </a:rPr>
              <a:t>As with accumulator programs, maximizer programs require exclusive use of a PBM-affiliated pharmacy. To maximize member benefit, members may receive support to enroll in manufacturer assistance programs. Some variations of this program do not have the alternative “base plan design” in cases where coupons are not used. EGWP, Medicaid, Medicare, ACA, and HRA plans are ineligible.</a:t>
            </a:r>
          </a:p>
        </p:txBody>
      </p:sp>
      <p:sp>
        <p:nvSpPr>
          <p:cNvPr id="10" name="Text Placeholder 3">
            <a:extLst>
              <a:ext uri="{FF2B5EF4-FFF2-40B4-BE49-F238E27FC236}">
                <a16:creationId xmlns:a16="http://schemas.microsoft.com/office/drawing/2014/main" id="{67FB8A0D-853F-434E-8518-3C51D8B3A48B}"/>
              </a:ext>
            </a:extLst>
          </p:cNvPr>
          <p:cNvSpPr txBox="1">
            <a:spLocks/>
          </p:cNvSpPr>
          <p:nvPr/>
        </p:nvSpPr>
        <p:spPr>
          <a:xfrm>
            <a:off x="5913120" y="595402"/>
            <a:ext cx="2600642" cy="5149616"/>
          </a:xfrm>
          <a:prstGeom prst="rect">
            <a:avLst/>
          </a:prstGeom>
          <a:solidFill>
            <a:srgbClr val="C00000"/>
          </a:solid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500" b="1"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Highlights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Brings value of coupons into the broader plan benefit—lowering costs for all plan members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Most often apply to high-cost specialty drugs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Patients often have $0 responsibility—even after copay assistance has been exhausted</a:t>
            </a:r>
            <a:endParaRPr lang="en-US" sz="1400" dirty="0">
              <a:solidFill>
                <a:schemeClr val="bg1"/>
              </a:solidFill>
              <a:latin typeface="Arial" panose="020B0604020202020204" pitchFamily="34" charset="0"/>
              <a:cs typeface="Arial" panose="020B0604020202020204" pitchFamily="34" charset="0"/>
            </a:endParaRP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Patient and plan costs are smoothed over the course of the year, helping to make these high costs more manageable</a:t>
            </a:r>
          </a:p>
        </p:txBody>
      </p:sp>
    </p:spTree>
    <p:extLst>
      <p:ext uri="{BB962C8B-B14F-4D97-AF65-F5344CB8AC3E}">
        <p14:creationId xmlns:p14="http://schemas.microsoft.com/office/powerpoint/2010/main" val="377716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737EE-8F76-4F6E-B209-BDA263EC6176}"/>
              </a:ext>
            </a:extLst>
          </p:cNvPr>
          <p:cNvPicPr>
            <a:picLocks noChangeAspect="1"/>
          </p:cNvPicPr>
          <p:nvPr/>
        </p:nvPicPr>
        <p:blipFill>
          <a:blip r:embed="rId2">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flipH="1">
            <a:off x="-2565" y="2532455"/>
            <a:ext cx="5976094" cy="4006547"/>
          </a:xfrm>
          <a:prstGeom prst="rect">
            <a:avLst/>
          </a:prstGeom>
        </p:spPr>
      </p:pic>
      <p:sp>
        <p:nvSpPr>
          <p:cNvPr id="2" name="Title 1">
            <a:extLst>
              <a:ext uri="{FF2B5EF4-FFF2-40B4-BE49-F238E27FC236}">
                <a16:creationId xmlns:a16="http://schemas.microsoft.com/office/drawing/2014/main" id="{566522BF-44F6-48DE-B3B5-D209BE4C6129}"/>
              </a:ext>
            </a:extLst>
          </p:cNvPr>
          <p:cNvSpPr>
            <a:spLocks noGrp="1"/>
          </p:cNvSpPr>
          <p:nvPr>
            <p:ph type="title"/>
          </p:nvPr>
        </p:nvSpPr>
        <p:spPr>
          <a:xfrm>
            <a:off x="630238" y="595401"/>
            <a:ext cx="5282882" cy="1382556"/>
          </a:xfrm>
        </p:spPr>
        <p:txBody>
          <a:bodyPr>
            <a:noAutofit/>
          </a:bodyPr>
          <a:lstStyle/>
          <a:p>
            <a:r>
              <a:rPr lang="en-US" b="1" dirty="0">
                <a:latin typeface="Arial" panose="020B0604020202020204" pitchFamily="34" charset="0"/>
                <a:cs typeface="Arial" panose="020B0604020202020204" pitchFamily="34" charset="0"/>
              </a:rPr>
              <a:t>What are Specialty Drug Select Savings Programs?</a:t>
            </a:r>
            <a:endParaRPr lang="en-US" dirty="0"/>
          </a:p>
        </p:txBody>
      </p:sp>
      <p:sp>
        <p:nvSpPr>
          <p:cNvPr id="4" name="Text Placeholder 3">
            <a:extLst>
              <a:ext uri="{FF2B5EF4-FFF2-40B4-BE49-F238E27FC236}">
                <a16:creationId xmlns:a16="http://schemas.microsoft.com/office/drawing/2014/main" id="{E8017599-9318-43E8-9703-54D0D12658B0}"/>
              </a:ext>
            </a:extLst>
          </p:cNvPr>
          <p:cNvSpPr>
            <a:spLocks noGrp="1"/>
          </p:cNvSpPr>
          <p:nvPr>
            <p:ph type="body" sz="half" idx="2"/>
          </p:nvPr>
        </p:nvSpPr>
        <p:spPr>
          <a:xfrm>
            <a:off x="630236" y="1977956"/>
            <a:ext cx="5282882" cy="4006547"/>
          </a:xfrm>
        </p:spPr>
        <p:txBody>
          <a:bodyPr>
            <a:noAutofit/>
          </a:bodyPr>
          <a:lstStyle/>
          <a:p>
            <a:pPr>
              <a:buClr>
                <a:srgbClr val="C00000"/>
              </a:buClr>
            </a:pPr>
            <a:r>
              <a:rPr lang="en-US" sz="2400" dirty="0">
                <a:latin typeface="Arial" panose="020B0604020202020204" pitchFamily="34" charset="0"/>
                <a:cs typeface="Arial" panose="020B0604020202020204" pitchFamily="34" charset="0"/>
              </a:rPr>
              <a:t>Under these programs, patient advocates </a:t>
            </a:r>
            <a:r>
              <a:rPr lang="en-US" sz="2400" b="1" dirty="0">
                <a:solidFill>
                  <a:srgbClr val="C00000"/>
                </a:solidFill>
                <a:latin typeface="Arial" panose="020B0604020202020204" pitchFamily="34" charset="0"/>
                <a:cs typeface="Arial" panose="020B0604020202020204" pitchFamily="34" charset="0"/>
              </a:rPr>
              <a:t>help identify and facilitate</a:t>
            </a:r>
            <a:r>
              <a:rPr lang="en-US" sz="2400"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enrollment in needs-based manufacturer, charitable, and other patient assistance programs (PAPs) </a:t>
            </a:r>
            <a:r>
              <a:rPr lang="en-US" sz="2400" dirty="0">
                <a:latin typeface="Arial" panose="020B0604020202020204" pitchFamily="34" charset="0"/>
                <a:cs typeface="Arial" panose="020B0604020202020204" pitchFamily="34" charset="0"/>
              </a:rPr>
              <a:t>for patients who take select specialty drugs. If the patient is ineligible for such programs, or the funds are depleted, patients retain access to care under normal processes and the standard benefit design.</a:t>
            </a:r>
          </a:p>
        </p:txBody>
      </p:sp>
      <p:sp>
        <p:nvSpPr>
          <p:cNvPr id="7" name="Text Placeholder 3">
            <a:extLst>
              <a:ext uri="{FF2B5EF4-FFF2-40B4-BE49-F238E27FC236}">
                <a16:creationId xmlns:a16="http://schemas.microsoft.com/office/drawing/2014/main" id="{FED556A8-49E9-4C69-8332-5CFEBAFBC15F}"/>
              </a:ext>
            </a:extLst>
          </p:cNvPr>
          <p:cNvSpPr txBox="1">
            <a:spLocks/>
          </p:cNvSpPr>
          <p:nvPr/>
        </p:nvSpPr>
        <p:spPr>
          <a:xfrm>
            <a:off x="630238" y="5984502"/>
            <a:ext cx="7883524" cy="3553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800" dirty="0">
                <a:latin typeface="Arial" panose="020B0604020202020204" pitchFamily="34" charset="0"/>
                <a:cs typeface="Arial" panose="020B0604020202020204" pitchFamily="34" charset="0"/>
              </a:rPr>
              <a:t>PBMs do not determine if or how payors implement maximizer programs and similar strategies; these remain at employers’ and other plan sponsors’ sole discretion in terms of both design and use.</a:t>
            </a:r>
          </a:p>
        </p:txBody>
      </p:sp>
      <p:sp>
        <p:nvSpPr>
          <p:cNvPr id="11" name="Text Placeholder 3">
            <a:extLst>
              <a:ext uri="{FF2B5EF4-FFF2-40B4-BE49-F238E27FC236}">
                <a16:creationId xmlns:a16="http://schemas.microsoft.com/office/drawing/2014/main" id="{7FE185B8-30BE-4D7C-9890-3D4EA725DE7B}"/>
              </a:ext>
            </a:extLst>
          </p:cNvPr>
          <p:cNvSpPr txBox="1">
            <a:spLocks/>
          </p:cNvSpPr>
          <p:nvPr/>
        </p:nvSpPr>
        <p:spPr>
          <a:xfrm>
            <a:off x="5913120" y="595402"/>
            <a:ext cx="2600642" cy="5149616"/>
          </a:xfrm>
          <a:prstGeom prst="rect">
            <a:avLst/>
          </a:prstGeom>
          <a:solidFill>
            <a:srgbClr val="C00000"/>
          </a:solid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500" b="1"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Highlights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Often include </a:t>
            </a:r>
            <a:r>
              <a:rPr lang="en-US" dirty="0" err="1">
                <a:solidFill>
                  <a:schemeClr val="bg1"/>
                </a:solidFill>
                <a:latin typeface="Arial" panose="020B0604020202020204" pitchFamily="34" charset="0"/>
                <a:cs typeface="Arial" panose="020B0604020202020204" pitchFamily="34" charset="0"/>
              </a:rPr>
              <a:t>patien</a:t>
            </a:r>
            <a:r>
              <a:rPr lang="en-US" dirty="0">
                <a:solidFill>
                  <a:schemeClr val="bg1"/>
                </a:solidFill>
                <a:latin typeface="Arial" panose="020B0604020202020204" pitchFamily="34" charset="0"/>
                <a:cs typeface="Arial" panose="020B0604020202020204" pitchFamily="34" charset="0"/>
              </a:rPr>
              <a:t>-centered support, education, and clinical case management</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May reduce patient OOP costs for up to 300+ high-cost, specialty drugs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Point-of-sale claim triggers outreach to facilitate the patient’s enrollment in the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needs-based PAP</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Unlike coupons, PAPs are not banned in federal healthcare programs</a:t>
            </a:r>
          </a:p>
        </p:txBody>
      </p:sp>
    </p:spTree>
    <p:extLst>
      <p:ext uri="{BB962C8B-B14F-4D97-AF65-F5344CB8AC3E}">
        <p14:creationId xmlns:p14="http://schemas.microsoft.com/office/powerpoint/2010/main" val="333678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8B61A16-CE4C-4FD0-BCC8-FD4F025AFB22}"/>
              </a:ext>
            </a:extLst>
          </p:cNvPr>
          <p:cNvCxnSpPr/>
          <p:nvPr/>
        </p:nvCxnSpPr>
        <p:spPr>
          <a:xfrm>
            <a:off x="703385" y="1178959"/>
            <a:ext cx="777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907540-432D-402C-90E2-59CE14C39B54}"/>
              </a:ext>
            </a:extLst>
          </p:cNvPr>
          <p:cNvCxnSpPr/>
          <p:nvPr/>
        </p:nvCxnSpPr>
        <p:spPr>
          <a:xfrm>
            <a:off x="703385" y="3561185"/>
            <a:ext cx="777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9">
            <a:extLst>
              <a:ext uri="{FF2B5EF4-FFF2-40B4-BE49-F238E27FC236}">
                <a16:creationId xmlns:a16="http://schemas.microsoft.com/office/drawing/2014/main" id="{0DE05512-3879-47C6-8566-B3D4A10DBAB4}"/>
              </a:ext>
            </a:extLst>
          </p:cNvPr>
          <p:cNvSpPr txBox="1">
            <a:spLocks/>
          </p:cNvSpPr>
          <p:nvPr/>
        </p:nvSpPr>
        <p:spPr>
          <a:xfrm>
            <a:off x="6011514" y="3617912"/>
            <a:ext cx="2681232" cy="1195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Spending with Combined Accumulator-Maximizer Program</a:t>
            </a:r>
          </a:p>
        </p:txBody>
      </p:sp>
      <p:sp>
        <p:nvSpPr>
          <p:cNvPr id="24" name="Title 9">
            <a:extLst>
              <a:ext uri="{FF2B5EF4-FFF2-40B4-BE49-F238E27FC236}">
                <a16:creationId xmlns:a16="http://schemas.microsoft.com/office/drawing/2014/main" id="{AC517EEA-6ABA-4D21-885E-87FCFA19406B}"/>
              </a:ext>
            </a:extLst>
          </p:cNvPr>
          <p:cNvSpPr txBox="1">
            <a:spLocks/>
          </p:cNvSpPr>
          <p:nvPr/>
        </p:nvSpPr>
        <p:spPr>
          <a:xfrm>
            <a:off x="6011513" y="1235685"/>
            <a:ext cx="2681233" cy="9904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200" b="1" dirty="0">
                <a:latin typeface="Arial" panose="020B0604020202020204" pitchFamily="34" charset="0"/>
                <a:cs typeface="Arial" panose="020B0604020202020204" pitchFamily="34" charset="0"/>
              </a:rPr>
              <a:t>Spending without Coupon Management</a:t>
            </a:r>
          </a:p>
        </p:txBody>
      </p:sp>
      <p:sp>
        <p:nvSpPr>
          <p:cNvPr id="25" name="Title 9">
            <a:extLst>
              <a:ext uri="{FF2B5EF4-FFF2-40B4-BE49-F238E27FC236}">
                <a16:creationId xmlns:a16="http://schemas.microsoft.com/office/drawing/2014/main" id="{019FD122-6147-42CC-9E86-4286F1E28258}"/>
              </a:ext>
            </a:extLst>
          </p:cNvPr>
          <p:cNvSpPr txBox="1">
            <a:spLocks/>
          </p:cNvSpPr>
          <p:nvPr/>
        </p:nvSpPr>
        <p:spPr>
          <a:xfrm>
            <a:off x="617268" y="313541"/>
            <a:ext cx="7774626" cy="8655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b="1" dirty="0">
                <a:latin typeface="Arial" panose="020B0604020202020204" pitchFamily="34" charset="0"/>
                <a:cs typeface="Arial" panose="020B0604020202020204" pitchFamily="34" charset="0"/>
              </a:rPr>
              <a:t>Accumulator-Maximizer Programs Reduce OOP Costs for Patients</a:t>
            </a:r>
          </a:p>
        </p:txBody>
      </p:sp>
      <p:sp>
        <p:nvSpPr>
          <p:cNvPr id="28" name="Title 9">
            <a:extLst>
              <a:ext uri="{FF2B5EF4-FFF2-40B4-BE49-F238E27FC236}">
                <a16:creationId xmlns:a16="http://schemas.microsoft.com/office/drawing/2014/main" id="{F8C4EA53-9A20-43FF-B17A-6AB073493D17}"/>
              </a:ext>
            </a:extLst>
          </p:cNvPr>
          <p:cNvSpPr txBox="1">
            <a:spLocks/>
          </p:cNvSpPr>
          <p:nvPr/>
        </p:nvSpPr>
        <p:spPr>
          <a:xfrm>
            <a:off x="6011513" y="2139716"/>
            <a:ext cx="2681234" cy="783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dirty="0">
                <a:solidFill>
                  <a:srgbClr val="3A7DC8"/>
                </a:solidFill>
                <a:latin typeface="Arial" panose="020B0604020202020204" pitchFamily="34" charset="0"/>
                <a:cs typeface="Arial" panose="020B0604020202020204" pitchFamily="34" charset="0"/>
              </a:rPr>
              <a:t>Manufacturer: $4,850</a:t>
            </a:r>
          </a:p>
          <a:p>
            <a:r>
              <a:rPr lang="en-US" sz="1600" dirty="0">
                <a:solidFill>
                  <a:srgbClr val="C00000"/>
                </a:solidFill>
                <a:latin typeface="Arial" panose="020B0604020202020204" pitchFamily="34" charset="0"/>
                <a:cs typeface="Arial" panose="020B0604020202020204" pitchFamily="34" charset="0"/>
              </a:rPr>
              <a:t>Patient: $150^</a:t>
            </a:r>
          </a:p>
          <a:p>
            <a:r>
              <a:rPr lang="en-US" sz="1600" dirty="0">
                <a:latin typeface="Arial" panose="020B0604020202020204" pitchFamily="34" charset="0"/>
                <a:cs typeface="Arial" panose="020B0604020202020204" pitchFamily="34" charset="0"/>
              </a:rPr>
              <a:t>Plan Sponsor: $19,000</a:t>
            </a:r>
            <a:endParaRPr lang="en-US" sz="1600" b="1" i="1" dirty="0">
              <a:latin typeface="Arial" panose="020B0604020202020204" pitchFamily="34" charset="0"/>
              <a:cs typeface="Arial" panose="020B0604020202020204" pitchFamily="34" charset="0"/>
            </a:endParaRPr>
          </a:p>
        </p:txBody>
      </p:sp>
      <p:sp>
        <p:nvSpPr>
          <p:cNvPr id="29" name="Title 9">
            <a:extLst>
              <a:ext uri="{FF2B5EF4-FFF2-40B4-BE49-F238E27FC236}">
                <a16:creationId xmlns:a16="http://schemas.microsoft.com/office/drawing/2014/main" id="{E884C90E-FA31-4561-BEAF-67CC9B5E7403}"/>
              </a:ext>
            </a:extLst>
          </p:cNvPr>
          <p:cNvSpPr txBox="1">
            <a:spLocks/>
          </p:cNvSpPr>
          <p:nvPr/>
        </p:nvSpPr>
        <p:spPr>
          <a:xfrm>
            <a:off x="6011513" y="4703117"/>
            <a:ext cx="2681234" cy="783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dirty="0">
                <a:solidFill>
                  <a:srgbClr val="3A7DC8"/>
                </a:solidFill>
                <a:latin typeface="Arial" panose="020B0604020202020204" pitchFamily="34" charset="0"/>
                <a:cs typeface="Arial" panose="020B0604020202020204" pitchFamily="34" charset="0"/>
              </a:rPr>
              <a:t>Manufacturer: $6,050</a:t>
            </a:r>
          </a:p>
          <a:p>
            <a:r>
              <a:rPr lang="en-US" sz="1600" dirty="0">
                <a:solidFill>
                  <a:srgbClr val="C00000"/>
                </a:solidFill>
                <a:latin typeface="Arial" panose="020B0604020202020204" pitchFamily="34" charset="0"/>
                <a:cs typeface="Arial" panose="020B0604020202020204" pitchFamily="34" charset="0"/>
              </a:rPr>
              <a:t>Patient: $0 to $300*</a:t>
            </a:r>
          </a:p>
          <a:p>
            <a:r>
              <a:rPr lang="en-US" sz="1600" dirty="0">
                <a:latin typeface="Arial" panose="020B0604020202020204" pitchFamily="34" charset="0"/>
                <a:cs typeface="Arial" panose="020B0604020202020204" pitchFamily="34" charset="0"/>
              </a:rPr>
              <a:t>Plan Sponsor: $17,700</a:t>
            </a:r>
          </a:p>
        </p:txBody>
      </p:sp>
      <p:sp>
        <p:nvSpPr>
          <p:cNvPr id="30" name="Text Placeholder 3">
            <a:extLst>
              <a:ext uri="{FF2B5EF4-FFF2-40B4-BE49-F238E27FC236}">
                <a16:creationId xmlns:a16="http://schemas.microsoft.com/office/drawing/2014/main" id="{43D81ECC-96C0-4D3A-859F-E8101699B425}"/>
              </a:ext>
            </a:extLst>
          </p:cNvPr>
          <p:cNvSpPr txBox="1">
            <a:spLocks/>
          </p:cNvSpPr>
          <p:nvPr/>
        </p:nvSpPr>
        <p:spPr>
          <a:xfrm>
            <a:off x="477839" y="6011694"/>
            <a:ext cx="8394019" cy="3286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800" dirty="0">
                <a:latin typeface="Arial" panose="020B0604020202020204" pitchFamily="34" charset="0"/>
                <a:cs typeface="Arial" panose="020B0604020202020204" pitchFamily="34" charset="0"/>
              </a:rPr>
              <a:t>^ Assumes availability of manufacturer coupon for the full six-month period. * These programs often include a zero-dollar option for enrolled members. PBMs do not determine if or how payors implement accumulator adjustment programs and similar strategies; these remain at employers’ and other plan sponsors’ sole discretion in terms of both design and use.</a:t>
            </a:r>
          </a:p>
          <a:p>
            <a:pPr>
              <a:lnSpc>
                <a:spcPct val="100000"/>
              </a:lnSpc>
              <a:spcBef>
                <a:spcPts val="0"/>
              </a:spcBef>
            </a:pPr>
            <a:endParaRPr lang="en-US" sz="10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8F3CAC4F-0904-4C7A-BF21-337400DCD23A}"/>
              </a:ext>
            </a:extLst>
          </p:cNvPr>
          <p:cNvGraphicFramePr/>
          <p:nvPr>
            <p:extLst>
              <p:ext uri="{D42A27DB-BD31-4B8C-83A1-F6EECF244321}">
                <p14:modId xmlns:p14="http://schemas.microsoft.com/office/powerpoint/2010/main" val="530805487"/>
              </p:ext>
            </p:extLst>
          </p:nvPr>
        </p:nvGraphicFramePr>
        <p:xfrm>
          <a:off x="703385" y="1270643"/>
          <a:ext cx="5373565" cy="2323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E7BA2518-68A1-4E13-8DAD-217D91DC58B0}"/>
              </a:ext>
            </a:extLst>
          </p:cNvPr>
          <p:cNvGraphicFramePr/>
          <p:nvPr>
            <p:extLst>
              <p:ext uri="{D42A27DB-BD31-4B8C-83A1-F6EECF244321}">
                <p14:modId xmlns:p14="http://schemas.microsoft.com/office/powerpoint/2010/main" val="3048747273"/>
              </p:ext>
            </p:extLst>
          </p:nvPr>
        </p:nvGraphicFramePr>
        <p:xfrm>
          <a:off x="731738" y="3681693"/>
          <a:ext cx="5345212" cy="232320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A5AFCE7-FDBF-4B6D-BBB5-BBBB2B72FDAB}"/>
              </a:ext>
            </a:extLst>
          </p:cNvPr>
          <p:cNvSpPr/>
          <p:nvPr/>
        </p:nvSpPr>
        <p:spPr>
          <a:xfrm>
            <a:off x="6011513" y="2899762"/>
            <a:ext cx="2681232" cy="523220"/>
          </a:xfrm>
          <a:prstGeom prst="rect">
            <a:avLst/>
          </a:prstGeom>
          <a:solidFill>
            <a:srgbClr val="7C9CD6"/>
          </a:solidFill>
        </p:spPr>
        <p:txBody>
          <a:bodyPr wrap="square">
            <a:spAutoFit/>
          </a:bodyPr>
          <a:lstStyle/>
          <a:p>
            <a:pPr fontAlgn="base"/>
            <a:r>
              <a:rPr lang="en-US" sz="1400" b="1" i="1" dirty="0">
                <a:solidFill>
                  <a:schemeClr val="bg1"/>
                </a:solidFill>
                <a:effectLst/>
                <a:latin typeface="Arial" panose="020B0604020202020204" pitchFamily="34" charset="0"/>
                <a:cs typeface="Arial" panose="020B0604020202020204" pitchFamily="34" charset="0"/>
              </a:rPr>
              <a:t>Extra Manufacturer Revenue: $1,300 Per Patient</a:t>
            </a:r>
          </a:p>
        </p:txBody>
      </p:sp>
    </p:spTree>
    <p:extLst>
      <p:ext uri="{BB962C8B-B14F-4D97-AF65-F5344CB8AC3E}">
        <p14:creationId xmlns:p14="http://schemas.microsoft.com/office/powerpoint/2010/main" val="95375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A100D8-6D10-48F5-9D53-F52A6F337654}"/>
              </a:ext>
            </a:extLst>
          </p:cNvPr>
          <p:cNvPicPr>
            <a:picLocks noChangeAspect="1"/>
          </p:cNvPicPr>
          <p:nvPr/>
        </p:nvPicPr>
        <p:blipFill rotWithShape="1">
          <a:blip r:embed="rId2">
            <a:extLst>
              <a:ext uri="{28A0092B-C50C-407E-A947-70E740481C1C}">
                <a14:useLocalDpi xmlns:a14="http://schemas.microsoft.com/office/drawing/2010/main" val="0"/>
              </a:ext>
            </a:extLst>
          </a:blip>
          <a:srcRect l="23794" t="12237" r="19118"/>
          <a:stretch/>
        </p:blipFill>
        <p:spPr>
          <a:xfrm>
            <a:off x="0" y="94779"/>
            <a:ext cx="4058194" cy="6238736"/>
          </a:xfrm>
          <a:prstGeom prst="rect">
            <a:avLst/>
          </a:prstGeom>
        </p:spPr>
      </p:pic>
      <p:sp>
        <p:nvSpPr>
          <p:cNvPr id="2" name="TextBox 1">
            <a:extLst>
              <a:ext uri="{FF2B5EF4-FFF2-40B4-BE49-F238E27FC236}">
                <a16:creationId xmlns:a16="http://schemas.microsoft.com/office/drawing/2014/main" id="{731D2FCB-90A0-4E67-B0A2-13ECF562DDB6}"/>
              </a:ext>
            </a:extLst>
          </p:cNvPr>
          <p:cNvSpPr txBox="1"/>
          <p:nvPr/>
        </p:nvSpPr>
        <p:spPr>
          <a:xfrm>
            <a:off x="3591656" y="718672"/>
            <a:ext cx="479842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The Solution:</a:t>
            </a:r>
          </a:p>
        </p:txBody>
      </p:sp>
      <p:sp>
        <p:nvSpPr>
          <p:cNvPr id="3" name="TextBox 2">
            <a:extLst>
              <a:ext uri="{FF2B5EF4-FFF2-40B4-BE49-F238E27FC236}">
                <a16:creationId xmlns:a16="http://schemas.microsoft.com/office/drawing/2014/main" id="{4746FFA4-7F58-4A59-94C3-FD2757F6F1B8}"/>
              </a:ext>
            </a:extLst>
          </p:cNvPr>
          <p:cNvSpPr txBox="1"/>
          <p:nvPr/>
        </p:nvSpPr>
        <p:spPr>
          <a:xfrm>
            <a:off x="3591657" y="1241756"/>
            <a:ext cx="4370089" cy="2246769"/>
          </a:xfrm>
          <a:prstGeom prst="rect">
            <a:avLst/>
          </a:prstGeom>
          <a:noFill/>
        </p:spPr>
        <p:txBody>
          <a:bodyPr wrap="square" rtlCol="0">
            <a:spAutoFit/>
          </a:bodyPr>
          <a:lstStyle/>
          <a:p>
            <a:pPr algn="l"/>
            <a:r>
              <a:rPr lang="en-US" sz="2800" b="0" i="0" u="none" strike="noStrike" baseline="0" dirty="0">
                <a:latin typeface="Arial" panose="020B0604020202020204" pitchFamily="34" charset="0"/>
                <a:cs typeface="Arial" panose="020B0604020202020204" pitchFamily="34" charset="0"/>
              </a:rPr>
              <a:t>The simplest, most effective way to </a:t>
            </a:r>
            <a:r>
              <a:rPr lang="en-US" sz="2800" dirty="0">
                <a:latin typeface="Arial" panose="020B0604020202020204" pitchFamily="34" charset="0"/>
                <a:cs typeface="Arial" panose="020B0604020202020204" pitchFamily="34" charset="0"/>
              </a:rPr>
              <a:t>lower</a:t>
            </a:r>
            <a:r>
              <a:rPr lang="en-US" sz="2800" b="0" i="0" u="none" strike="noStrike" baseline="0" dirty="0">
                <a:latin typeface="Arial" panose="020B0604020202020204" pitchFamily="34" charset="0"/>
                <a:cs typeface="Arial" panose="020B0604020202020204" pitchFamily="34" charset="0"/>
              </a:rPr>
              <a:t> patients’ drug costs is for manufacturers to lower their prices.</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664600-0237-408E-A0DB-5DD257904E70}"/>
              </a:ext>
            </a:extLst>
          </p:cNvPr>
          <p:cNvSpPr txBox="1"/>
          <p:nvPr/>
        </p:nvSpPr>
        <p:spPr>
          <a:xfrm>
            <a:off x="3591656" y="3503533"/>
            <a:ext cx="4129944" cy="2462213"/>
          </a:xfrm>
          <a:prstGeom prst="rect">
            <a:avLst/>
          </a:prstGeom>
          <a:solidFill>
            <a:srgbClr val="C00000"/>
          </a:solidFill>
        </p:spPr>
        <p:txBody>
          <a:bodyPr wrap="square" rtlCol="0">
            <a:spAutoFit/>
          </a:bodyPr>
          <a:lstStyle/>
          <a:p>
            <a:r>
              <a:rPr lang="en-US" sz="2200" b="1" i="1" u="none" strike="noStrike" baseline="0" dirty="0">
                <a:solidFill>
                  <a:schemeClr val="bg1"/>
                </a:solidFill>
                <a:latin typeface="Arial" panose="020B0604020202020204" pitchFamily="34" charset="0"/>
                <a:cs typeface="Arial" panose="020B0604020202020204" pitchFamily="34" charset="0"/>
              </a:rPr>
              <a:t>PCMA supports programs that facilitate more affordable access to specialty and high-cost prescription drugs—not marketing schemes that undermine efforts to lower costs.</a:t>
            </a:r>
            <a:endParaRPr lang="en-US" sz="2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247492"/>
      </p:ext>
    </p:extLst>
  </p:cSld>
  <p:clrMapOvr>
    <a:masterClrMapping/>
  </p:clrMapOvr>
</p:sld>
</file>

<file path=ppt/theme/theme1.xml><?xml version="1.0" encoding="utf-8"?>
<a:theme xmlns:a="http://schemas.openxmlformats.org/drawingml/2006/main" name="Concordia 2018 NEW PowerPoi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ordia 2018 NEW PowerPoint Theme" id="{49DD81D4-23EC-4838-9973-244E6A0AA12F}" vid="{8DA07EF4-7937-4081-966B-A217972F3A7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algn="l">
          <a:defRPr sz="1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828</Words>
  <Application>Microsoft Office PowerPoint</Application>
  <PresentationFormat>On-screen Show (4:3)</PresentationFormat>
  <Paragraphs>53</Paragraphs>
  <Slides>8</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Calibri Light</vt:lpstr>
      <vt:lpstr>Concordia 2018 NEW PowerPoint Theme</vt:lpstr>
      <vt:lpstr>Custom Design</vt:lpstr>
      <vt:lpstr>1_Custom Design</vt:lpstr>
      <vt:lpstr>PowerPoint Presentation</vt:lpstr>
      <vt:lpstr>PowerPoint Presentation</vt:lpstr>
      <vt:lpstr>PowerPoint Presentation</vt:lpstr>
      <vt:lpstr>What are Accumulator Adjustment Programs?</vt:lpstr>
      <vt:lpstr>What are Maximizer Programs?</vt:lpstr>
      <vt:lpstr>What are Specialty Drug Select Savings Programs?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Winiarek</dc:creator>
  <cp:lastModifiedBy>Claire Winiarek</cp:lastModifiedBy>
  <cp:revision>33</cp:revision>
  <cp:lastPrinted>2021-02-09T04:48:41Z</cp:lastPrinted>
  <dcterms:created xsi:type="dcterms:W3CDTF">2021-01-27T19:58:19Z</dcterms:created>
  <dcterms:modified xsi:type="dcterms:W3CDTF">2021-02-12T22:48:44Z</dcterms:modified>
</cp:coreProperties>
</file>